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222" r:id="rId1"/>
  </p:sldMasterIdLst>
  <p:sldIdLst>
    <p:sldId id="256" r:id="rId2"/>
    <p:sldId id="257" r:id="rId3"/>
    <p:sldId id="388" r:id="rId4"/>
    <p:sldId id="259" r:id="rId5"/>
    <p:sldId id="258" r:id="rId6"/>
    <p:sldId id="260" r:id="rId7"/>
    <p:sldId id="261" r:id="rId8"/>
    <p:sldId id="385" r:id="rId9"/>
    <p:sldId id="263" r:id="rId10"/>
    <p:sldId id="389" r:id="rId11"/>
    <p:sldId id="391" r:id="rId12"/>
    <p:sldId id="265" r:id="rId13"/>
    <p:sldId id="262" r:id="rId14"/>
    <p:sldId id="274" r:id="rId15"/>
    <p:sldId id="275" r:id="rId16"/>
    <p:sldId id="266" r:id="rId17"/>
    <p:sldId id="356" r:id="rId18"/>
    <p:sldId id="357" r:id="rId19"/>
    <p:sldId id="267" r:id="rId20"/>
    <p:sldId id="269" r:id="rId21"/>
    <p:sldId id="270" r:id="rId22"/>
    <p:sldId id="271" r:id="rId23"/>
    <p:sldId id="359" r:id="rId24"/>
    <p:sldId id="393" r:id="rId25"/>
    <p:sldId id="394" r:id="rId26"/>
    <p:sldId id="362" r:id="rId27"/>
    <p:sldId id="349" r:id="rId28"/>
    <p:sldId id="363" r:id="rId29"/>
    <p:sldId id="364" r:id="rId30"/>
    <p:sldId id="365" r:id="rId31"/>
    <p:sldId id="366" r:id="rId32"/>
    <p:sldId id="367" r:id="rId33"/>
    <p:sldId id="368" r:id="rId34"/>
    <p:sldId id="369" r:id="rId35"/>
    <p:sldId id="370" r:id="rId36"/>
    <p:sldId id="371" r:id="rId37"/>
    <p:sldId id="372" r:id="rId38"/>
    <p:sldId id="373" r:id="rId39"/>
    <p:sldId id="374" r:id="rId40"/>
    <p:sldId id="375" r:id="rId41"/>
    <p:sldId id="376" r:id="rId42"/>
    <p:sldId id="377" r:id="rId43"/>
    <p:sldId id="378" r:id="rId44"/>
    <p:sldId id="379" r:id="rId45"/>
    <p:sldId id="380" r:id="rId46"/>
    <p:sldId id="381" r:id="rId47"/>
    <p:sldId id="382" r:id="rId48"/>
    <p:sldId id="383" r:id="rId49"/>
    <p:sldId id="323" r:id="rId50"/>
    <p:sldId id="324" r:id="rId51"/>
    <p:sldId id="325" r:id="rId52"/>
    <p:sldId id="326" r:id="rId53"/>
    <p:sldId id="386"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57" autoAdjust="0"/>
    <p:restoredTop sz="94660" autoAdjust="0"/>
  </p:normalViewPr>
  <p:slideViewPr>
    <p:cSldViewPr snapToGrid="0">
      <p:cViewPr>
        <p:scale>
          <a:sx n="75" d="100"/>
          <a:sy n="75" d="100"/>
        </p:scale>
        <p:origin x="883" y="187"/>
      </p:cViewPr>
      <p:guideLst/>
    </p:cSldViewPr>
  </p:slideViewPr>
  <p:outlineViewPr>
    <p:cViewPr>
      <p:scale>
        <a:sx n="33" d="100"/>
        <a:sy n="33" d="100"/>
      </p:scale>
      <p:origin x="0" y="-5554"/>
    </p:cViewPr>
  </p:outlineViewPr>
  <p:notesTextViewPr>
    <p:cViewPr>
      <p:scale>
        <a:sx n="1" d="1"/>
        <a:sy n="1" d="1"/>
      </p:scale>
      <p:origin x="0" y="0"/>
    </p:cViewPr>
  </p:notesTextViewPr>
  <p:sorterViewPr>
    <p:cViewPr>
      <p:scale>
        <a:sx n="100" d="100"/>
        <a:sy n="100" d="100"/>
      </p:scale>
      <p:origin x="0" y="-1602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8715277273280568"/>
          <c:y val="1.595533797587603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ar-EG"/>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7843461240978986E-2"/>
          <c:y val="0.10597772390732407"/>
          <c:w val="0.89684543192783928"/>
          <c:h val="0.84241815441069978"/>
        </c:manualLayout>
      </c:layout>
      <c:bar3DChart>
        <c:barDir val="bar"/>
        <c:grouping val="stacked"/>
        <c:varyColors val="0"/>
        <c:ser>
          <c:idx val="0"/>
          <c:order val="0"/>
          <c:tx>
            <c:strRef>
              <c:f>Sheet1!$B$1</c:f>
              <c:strCache>
                <c:ptCount val="1"/>
                <c:pt idx="0">
                  <c:v>Series 1</c:v>
                </c:pt>
              </c:strCache>
            </c:strRef>
          </c:tx>
          <c:spPr>
            <a:noFill/>
            <a:ln>
              <a:noFill/>
            </a:ln>
            <a:effectLst/>
            <a:sp3d/>
          </c:spPr>
          <c:invertIfNegative val="0"/>
          <c:cat>
            <c:strRef>
              <c:f>Sheet1!$A$2:$A$12</c:f>
              <c:strCache>
                <c:ptCount val="7"/>
                <c:pt idx="0">
                  <c:v>G</c:v>
                </c:pt>
                <c:pt idx="1">
                  <c:v>F</c:v>
                </c:pt>
                <c:pt idx="2">
                  <c:v>E</c:v>
                </c:pt>
                <c:pt idx="3">
                  <c:v>D</c:v>
                </c:pt>
                <c:pt idx="4">
                  <c:v>C</c:v>
                </c:pt>
                <c:pt idx="5">
                  <c:v>B</c:v>
                </c:pt>
                <c:pt idx="6">
                  <c:v>A</c:v>
                </c:pt>
              </c:strCache>
            </c:strRef>
          </c:cat>
          <c:val>
            <c:numRef>
              <c:f>Sheet1!$B$2:$B$12</c:f>
              <c:numCache>
                <c:formatCode>General</c:formatCode>
                <c:ptCount val="11"/>
                <c:pt idx="0">
                  <c:v>4.3</c:v>
                </c:pt>
                <c:pt idx="1">
                  <c:v>2.5</c:v>
                </c:pt>
                <c:pt idx="2">
                  <c:v>0</c:v>
                </c:pt>
                <c:pt idx="3">
                  <c:v>0</c:v>
                </c:pt>
                <c:pt idx="4">
                  <c:v>2</c:v>
                </c:pt>
                <c:pt idx="5">
                  <c:v>0</c:v>
                </c:pt>
                <c:pt idx="6">
                  <c:v>0</c:v>
                </c:pt>
              </c:numCache>
            </c:numRef>
          </c:val>
          <c:extLst>
            <c:ext xmlns:c16="http://schemas.microsoft.com/office/drawing/2014/chart" uri="{C3380CC4-5D6E-409C-BE32-E72D297353CC}">
              <c16:uniqueId val="{00000000-23C8-4639-AA3D-C6E02BDEE1D4}"/>
            </c:ext>
          </c:extLst>
        </c:ser>
        <c:ser>
          <c:idx val="1"/>
          <c:order val="1"/>
          <c:tx>
            <c:strRef>
              <c:f>Sheet1!$C$1</c:f>
              <c:strCache>
                <c:ptCount val="1"/>
                <c:pt idx="0">
                  <c:v>Series 2</c:v>
                </c:pt>
              </c:strCache>
            </c:strRef>
          </c:tx>
          <c:spPr>
            <a:noFill/>
            <a:ln>
              <a:noFill/>
            </a:ln>
            <a:effectLst/>
            <a:sp3d/>
          </c:spPr>
          <c:invertIfNegative val="0"/>
          <c:cat>
            <c:strRef>
              <c:f>Sheet1!$A$2:$A$12</c:f>
              <c:strCache>
                <c:ptCount val="7"/>
                <c:pt idx="0">
                  <c:v>G</c:v>
                </c:pt>
                <c:pt idx="1">
                  <c:v>F</c:v>
                </c:pt>
                <c:pt idx="2">
                  <c:v>E</c:v>
                </c:pt>
                <c:pt idx="3">
                  <c:v>D</c:v>
                </c:pt>
                <c:pt idx="4">
                  <c:v>C</c:v>
                </c:pt>
                <c:pt idx="5">
                  <c:v>B</c:v>
                </c:pt>
                <c:pt idx="6">
                  <c:v>A</c:v>
                </c:pt>
              </c:strCache>
            </c:strRef>
          </c:cat>
          <c:val>
            <c:numRef>
              <c:f>Sheet1!$C$2:$C$12</c:f>
              <c:numCache>
                <c:formatCode>General</c:formatCode>
                <c:ptCount val="11"/>
                <c:pt idx="0">
                  <c:v>6.7</c:v>
                </c:pt>
                <c:pt idx="1">
                  <c:v>3.5</c:v>
                </c:pt>
                <c:pt idx="2">
                  <c:v>0</c:v>
                </c:pt>
                <c:pt idx="3">
                  <c:v>0</c:v>
                </c:pt>
                <c:pt idx="4">
                  <c:v>2</c:v>
                </c:pt>
                <c:pt idx="5">
                  <c:v>0</c:v>
                </c:pt>
                <c:pt idx="6">
                  <c:v>0</c:v>
                </c:pt>
              </c:numCache>
            </c:numRef>
          </c:val>
          <c:extLst>
            <c:ext xmlns:c16="http://schemas.microsoft.com/office/drawing/2014/chart" uri="{C3380CC4-5D6E-409C-BE32-E72D297353CC}">
              <c16:uniqueId val="{00000001-23C8-4639-AA3D-C6E02BDEE1D4}"/>
            </c:ext>
          </c:extLst>
        </c:ser>
        <c:ser>
          <c:idx val="2"/>
          <c:order val="2"/>
          <c:tx>
            <c:strRef>
              <c:f>Sheet1!$D$1</c:f>
              <c:strCache>
                <c:ptCount val="1"/>
                <c:pt idx="0">
                  <c:v>Series 3</c:v>
                </c:pt>
              </c:strCache>
            </c:strRef>
          </c:tx>
          <c:spPr>
            <a:solidFill>
              <a:schemeClr val="accent6">
                <a:lumMod val="20000"/>
                <a:lumOff val="80000"/>
              </a:schemeClr>
            </a:solidFill>
            <a:ln>
              <a:noFill/>
            </a:ln>
            <a:effectLst/>
            <a:sp3d/>
          </c:spPr>
          <c:invertIfNegative val="0"/>
          <c:dPt>
            <c:idx val="2"/>
            <c:invertIfNegative val="0"/>
            <c:bubble3D val="0"/>
            <c:spPr>
              <a:solidFill>
                <a:schemeClr val="accent6">
                  <a:lumMod val="20000"/>
                  <a:lumOff val="80000"/>
                </a:schemeClr>
              </a:solidFill>
              <a:ln>
                <a:noFill/>
              </a:ln>
              <a:effectLst/>
              <a:sp3d/>
            </c:spPr>
            <c:extLst>
              <c:ext xmlns:c16="http://schemas.microsoft.com/office/drawing/2014/chart" uri="{C3380CC4-5D6E-409C-BE32-E72D297353CC}">
                <c16:uniqueId val="{00000003-23C8-4639-AA3D-C6E02BDEE1D4}"/>
              </c:ext>
            </c:extLst>
          </c:dPt>
          <c:dPt>
            <c:idx val="3"/>
            <c:invertIfNegative val="0"/>
            <c:bubble3D val="0"/>
            <c:spPr>
              <a:solidFill>
                <a:schemeClr val="accent6">
                  <a:lumMod val="20000"/>
                  <a:lumOff val="80000"/>
                </a:schemeClr>
              </a:solidFill>
              <a:ln>
                <a:noFill/>
              </a:ln>
              <a:effectLst/>
              <a:sp3d/>
            </c:spPr>
            <c:extLst>
              <c:ext xmlns:c16="http://schemas.microsoft.com/office/drawing/2014/chart" uri="{C3380CC4-5D6E-409C-BE32-E72D297353CC}">
                <c16:uniqueId val="{00000005-23C8-4639-AA3D-C6E02BDEE1D4}"/>
              </c:ext>
            </c:extLst>
          </c:dPt>
          <c:dPt>
            <c:idx val="4"/>
            <c:invertIfNegative val="0"/>
            <c:bubble3D val="0"/>
            <c:spPr>
              <a:solidFill>
                <a:schemeClr val="accent6">
                  <a:lumMod val="20000"/>
                  <a:lumOff val="80000"/>
                </a:schemeClr>
              </a:solidFill>
              <a:ln>
                <a:noFill/>
              </a:ln>
              <a:effectLst/>
              <a:sp3d/>
            </c:spPr>
            <c:extLst>
              <c:ext xmlns:c16="http://schemas.microsoft.com/office/drawing/2014/chart" uri="{C3380CC4-5D6E-409C-BE32-E72D297353CC}">
                <c16:uniqueId val="{00000007-23C8-4639-AA3D-C6E02BDEE1D4}"/>
              </c:ext>
            </c:extLst>
          </c:dPt>
          <c:dPt>
            <c:idx val="6"/>
            <c:invertIfNegative val="0"/>
            <c:bubble3D val="0"/>
            <c:spPr>
              <a:solidFill>
                <a:schemeClr val="accent6">
                  <a:lumMod val="20000"/>
                  <a:lumOff val="80000"/>
                </a:schemeClr>
              </a:solidFill>
              <a:ln>
                <a:noFill/>
              </a:ln>
              <a:effectLst/>
              <a:sp3d/>
            </c:spPr>
            <c:extLst>
              <c:ext xmlns:c16="http://schemas.microsoft.com/office/drawing/2014/chart" uri="{C3380CC4-5D6E-409C-BE32-E72D297353CC}">
                <c16:uniqueId val="{0000000B-23C8-4639-AA3D-C6E02BDEE1D4}"/>
              </c:ext>
            </c:extLst>
          </c:dPt>
          <c:cat>
            <c:strRef>
              <c:f>Sheet1!$A$2:$A$12</c:f>
              <c:strCache>
                <c:ptCount val="7"/>
                <c:pt idx="0">
                  <c:v>G</c:v>
                </c:pt>
                <c:pt idx="1">
                  <c:v>F</c:v>
                </c:pt>
                <c:pt idx="2">
                  <c:v>E</c:v>
                </c:pt>
                <c:pt idx="3">
                  <c:v>D</c:v>
                </c:pt>
                <c:pt idx="4">
                  <c:v>C</c:v>
                </c:pt>
                <c:pt idx="5">
                  <c:v>B</c:v>
                </c:pt>
                <c:pt idx="6">
                  <c:v>A</c:v>
                </c:pt>
              </c:strCache>
            </c:strRef>
          </c:cat>
          <c:val>
            <c:numRef>
              <c:f>Sheet1!$D$2:$D$12</c:f>
              <c:numCache>
                <c:formatCode>General</c:formatCode>
                <c:ptCount val="11"/>
                <c:pt idx="0">
                  <c:v>2</c:v>
                </c:pt>
                <c:pt idx="1">
                  <c:v>5</c:v>
                </c:pt>
                <c:pt idx="2">
                  <c:v>0</c:v>
                </c:pt>
                <c:pt idx="3">
                  <c:v>0</c:v>
                </c:pt>
                <c:pt idx="4">
                  <c:v>2</c:v>
                </c:pt>
                <c:pt idx="5">
                  <c:v>4</c:v>
                </c:pt>
                <c:pt idx="6">
                  <c:v>0</c:v>
                </c:pt>
              </c:numCache>
            </c:numRef>
          </c:val>
          <c:extLst>
            <c:ext xmlns:c16="http://schemas.microsoft.com/office/drawing/2014/chart" uri="{C3380CC4-5D6E-409C-BE32-E72D297353CC}">
              <c16:uniqueId val="{00000008-23C8-4639-AA3D-C6E02BDEE1D4}"/>
            </c:ext>
          </c:extLst>
        </c:ser>
        <c:ser>
          <c:idx val="3"/>
          <c:order val="3"/>
          <c:tx>
            <c:strRef>
              <c:f>Sheet1!$E$1</c:f>
              <c:strCache>
                <c:ptCount val="1"/>
                <c:pt idx="0">
                  <c:v>Series 4</c:v>
                </c:pt>
              </c:strCache>
            </c:strRef>
          </c:tx>
          <c:spPr>
            <a:noFill/>
            <a:ln>
              <a:noFill/>
            </a:ln>
            <a:effectLst/>
            <a:sp3d/>
          </c:spPr>
          <c:invertIfNegative val="0"/>
          <c:cat>
            <c:strRef>
              <c:f>Sheet1!$A$2:$A$12</c:f>
              <c:strCache>
                <c:ptCount val="7"/>
                <c:pt idx="0">
                  <c:v>G</c:v>
                </c:pt>
                <c:pt idx="1">
                  <c:v>F</c:v>
                </c:pt>
                <c:pt idx="2">
                  <c:v>E</c:v>
                </c:pt>
                <c:pt idx="3">
                  <c:v>D</c:v>
                </c:pt>
                <c:pt idx="4">
                  <c:v>C</c:v>
                </c:pt>
                <c:pt idx="5">
                  <c:v>B</c:v>
                </c:pt>
                <c:pt idx="6">
                  <c:v>A</c:v>
                </c:pt>
              </c:strCache>
            </c:strRef>
          </c:cat>
          <c:val>
            <c:numRef>
              <c:f>Sheet1!$E$2:$E$12</c:f>
              <c:numCache>
                <c:formatCode>General</c:formatCode>
                <c:ptCount val="11"/>
                <c:pt idx="5">
                  <c:v>0</c:v>
                </c:pt>
              </c:numCache>
            </c:numRef>
          </c:val>
          <c:extLst>
            <c:ext xmlns:c16="http://schemas.microsoft.com/office/drawing/2014/chart" uri="{C3380CC4-5D6E-409C-BE32-E72D297353CC}">
              <c16:uniqueId val="{00000009-23C8-4639-AA3D-C6E02BDEE1D4}"/>
            </c:ext>
          </c:extLst>
        </c:ser>
        <c:dLbls>
          <c:showLegendKey val="0"/>
          <c:showVal val="0"/>
          <c:showCatName val="0"/>
          <c:showSerName val="0"/>
          <c:showPercent val="0"/>
          <c:showBubbleSize val="0"/>
        </c:dLbls>
        <c:gapWidth val="150"/>
        <c:shape val="box"/>
        <c:axId val="2013970784"/>
        <c:axId val="2013989984"/>
        <c:axId val="0"/>
      </c:bar3DChart>
      <c:catAx>
        <c:axId val="2013970784"/>
        <c:scaling>
          <c:orientation val="minMax"/>
        </c:scaling>
        <c:delete val="0"/>
        <c:axPos val="l"/>
        <c:numFmt formatCode="General" sourceLinked="1"/>
        <c:majorTickMark val="none"/>
        <c:minorTickMark val="none"/>
        <c:tickLblPos val="nextTo"/>
        <c:spPr>
          <a:noFill/>
          <a:ln>
            <a:noFill/>
          </a:ln>
          <a:effectLst/>
        </c:spPr>
        <c:txPr>
          <a:bodyPr rot="0" spcFirstLastPara="1" vertOverflow="ellipsis" vert="wordArtVert"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ar-EG"/>
          </a:p>
        </c:txPr>
        <c:crossAx val="2013989984"/>
        <c:crosses val="autoZero"/>
        <c:auto val="1"/>
        <c:lblAlgn val="ctr"/>
        <c:lblOffset val="100"/>
        <c:noMultiLvlLbl val="0"/>
      </c:catAx>
      <c:valAx>
        <c:axId val="2013989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ar-EG"/>
          </a:p>
        </c:txPr>
        <c:crossAx val="2013970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ar-EG"/>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06:51:14.677"/>
    </inkml:context>
    <inkml:brush xml:id="br0">
      <inkml:brushProperty name="width" value="0.035" units="cm"/>
      <inkml:brushProperty name="height" value="0.035" units="cm"/>
      <inkml:brushProperty name="color" value="#FFFFFF"/>
    </inkml:brush>
  </inkml:definitions>
  <inkml:trace contextRef="#ctx0" brushRef="#br0">0 0 24575,'0'6'0,"0"6"0,0 8 0,0 5 0,0 4 0,0 8 0,0 4 0,0-1 0,0-6-8191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06:51:31.171"/>
    </inkml:context>
    <inkml:brush xml:id="br0">
      <inkml:brushProperty name="width" value="0.035" units="cm"/>
      <inkml:brushProperty name="height" value="0.035" units="cm"/>
      <inkml:brushProperty name="color" value="#FFFFFF"/>
    </inkml:brush>
  </inkml:definitions>
  <inkml:trace contextRef="#ctx0" brushRef="#br0">82 188 24575,'0'-13'0,"0"0"0,1 0 0,0 0 0,1 0 0,7-24 0,-7 33 0,0-1 0,1 0 0,-1 0 0,1 1 0,0-1 0,0 1 0,0 0 0,0 0 0,1 0 0,0 0 0,0 1 0,0-1 0,0 1 0,0 0 0,1 0 0,0 1 0,5-3 0,-9 4 0,0 1 0,1-1 0,-1 1 0,0-1 0,0 1 0,0-1 0,0 1 0,1 0 0,-1 0 0,0-1 0,0 1 0,1 0 0,-1 0 0,0 0 0,0 1 0,1-1 0,-1 0 0,2 1 0,-2-1 0,-1 1 0,1-1 0,-1 1 0,1-1 0,-1 1 0,1-1 0,-1 1 0,1 0 0,-1-1 0,0 1 0,1 0 0,-1-1 0,0 1 0,0 0 0,0-1 0,1 1 0,-1 0 0,0 0 0,0-1 0,0 1 0,0 0 0,0 1 0,-1 2 0,1 0 0,-1 0 0,0 0 0,0 0 0,0-1 0,0 1 0,-1 0 0,0 0 0,-3 5 0,1-5 0,0 1 0,0-1 0,0 0 0,0-1 0,-1 1 0,1-1 0,-1 0 0,0 0 0,0 0 0,0-1 0,0 0 0,-1 0 0,1 0 0,-1 0 0,1-1 0,-1 0 0,-11 0 0,-38 13 0,54-14 0,-1 1 0,0 0 0,1 0 0,-1-1 0,0 1 0,1 0 0,-1 0 0,1 1 0,0-1 0,-1 0 0,1 0 0,0 1 0,0-1 0,0 1 0,0-1 0,-2 3 0,3-3 0,0 0 0,0 0 0,0 0 0,0-1 0,0 1 0,0 0 0,0 0 0,0 0 0,0 0 0,1-1 0,-1 1 0,0 0 0,1 0 0,-1 0 0,0-1 0,1 1 0,-1 0 0,1-1 0,-1 1 0,1 0 0,-1-1 0,1 1 0,0-1 0,-1 1 0,1-1 0,0 1 0,-1-1 0,1 1 0,0-1 0,-1 1 0,1-1 0,0 0 0,0 0 0,0 1 0,-1-1 0,1 0 0,1 0 0,4 2 0,0 0 0,1-1 0,-1 1 0,0-1 0,1-1 0,-1 1 0,1-1 0,-1 0 0,0-1 0,1 0 0,-1 0 0,0 0 0,1 0 0,-1-1 0,0 0 0,0-1 0,0 1 0,-1-1 0,9-6 0,-3 2 0,0-2 0,-1 1 0,0-1 0,-1-1 0,0 0 0,0 0 0,-1-1 0,9-17 0,-14 23 0,0 0 0,0 0 0,1 0 0,0 0 0,0 0 0,0 1 0,0-1 0,0 1 0,1 0 0,0 1 0,8-6 0,-13 12 0,0 1 0,0-1 0,-1 1 0,1-1 0,-1 0 0,0 1 0,0-1 0,0 1 0,-2 3 0,-4 15 0,3 4 0,1 0 0,0 45 0,0-3 0,2-63 0,0-1 0,0 1 0,0 0 0,-1-1 0,1 1 0,-1-1 0,0 0 0,0 0 0,-1 1 0,1-1 0,-1-1 0,0 1 0,0 0 0,0-1 0,-1 0 0,1 1 0,-1-1 0,0 0 0,0-1 0,0 1 0,0-1 0,-7 3 0,5-2 0,0-1 0,0 1 0,-1-2 0,1 1 0,0-1 0,-1 0 0,1 0 0,-1-1 0,1 1 0,-1-1 0,1-1 0,-1 1 0,1-1 0,-1-1 0,1 1 0,-7-3 0,9 1 0,-1 1 0,1-1 0,0 0 0,0 0 0,0-1 0,0 1 0,0-1 0,1 0 0,-6-7 0,7 9 0,1 0 0,-1 0 0,1 0 0,0 0 0,0-1 0,-1 1 0,1 0 0,1-1 0,-1 1 0,0 0 0,1-1 0,-1 1 0,1-1 0,-1 1 0,1-1 0,0 1 0,0-1 0,0 1 0,1-1 0,-1 1 0,2-4 0,-2 5 0,0 1 0,1-1 0,-1 1 0,1-1 0,0 1 0,-1-1 0,1 1 0,-1 0 0,1-1 0,-1 1 0,1 0 0,0-1 0,-1 1 0,1 0 0,0 0 0,-1 0 0,1 0 0,0 0 0,0-1 0,-1 1 0,1 0 0,0 1 0,-1-1 0,1 0 0,0 0 0,-1 0 0,1 0 0,0 0 0,-1 1 0,1-1 0,0 0 0,-1 1 0,1-1 0,0 0 0,-1 1 0,1-1 0,0 2 0,25 17 0,-24-18 0,9 9 0,1-2 0,0 0 0,1 0 0,0-1 0,0-1 0,0 0 0,1-1 0,0 0 0,0-1 0,20 3 0,-32-7 0,1 0 0,-1 0 0,0 0 0,1 0 0,-1 0 0,0-1 0,1 1 0,-1-1 0,0 0 0,0 1 0,1-1 0,-1 0 0,0 0 0,0-1 0,0 1 0,0 0 0,0-1 0,-1 1 0,1-1 0,0 1 0,-1-1 0,1 0 0,-1 0 0,1 0 0,-1 0 0,0 0 0,0 0 0,0 0 0,0 0 0,0 0 0,0 0 0,-1-1 0,1 1 0,-1 0 0,1-1 0,-1-3 0,1-1 0,-1-1 0,0 1 0,0-1 0,-1 1 0,0 0 0,0 0 0,0-1 0,-1 1 0,0 0 0,-6-11 0,3 7 0,0 0 0,0 1 0,-1 0 0,0 0 0,-8-10 0,13 19 0,1 0 0,-1 0 0,0 0 0,0 0 0,0 1 0,1-1 0,-1 0 0,0 0 0,0 0 0,0 1 0,0-1 0,0 1 0,0-1 0,-1 0 0,1 1 0,0 0 0,0-1 0,0 1 0,0 0 0,-1 0 0,1-1 0,0 1 0,0 0 0,0 0 0,-1 0 0,1 1 0,0-1 0,0 0 0,0 0 0,-1 1 0,1-1 0,0 0 0,0 1 0,0-1 0,0 1 0,0 0 0,0-1 0,0 1 0,0 0 0,0-1 0,0 1 0,0 0 0,0 0 0,1 0 0,-1 0 0,0 0 0,0 2 0,-4 6 0,1-1 0,0 1 0,1 1 0,-1-1 0,2 0 0,0 1 0,0 0 0,0-1 0,1 17 0,-3 10 0,4-34 0,-1-1 0,1 1 0,0 0 0,0 0 0,0 0 0,0-1 0,1 1 0,-1 0 0,0 0 0,1 0 0,-1-1 0,1 1 0,0 0 0,0-1 0,-1 1 0,1 0 0,0-1 0,0 1 0,1-1 0,-1 0 0,0 1 0,0-1 0,1 0 0,-1 0 0,0 1 0,1-1 0,0 0 0,-1-1 0,4 3 0,4 0 0,0 1 0,1-2 0,-1 1 0,16 1 0,-2 0 0,-7 0 0,-19-3 0,-27-10 0,-9-16-1365,20 14-5461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06:52:09.747"/>
    </inkml:context>
    <inkml:brush xml:id="br0">
      <inkml:brushProperty name="width" value="0.035" units="cm"/>
      <inkml:brushProperty name="height" value="0.035" units="cm"/>
      <inkml:brushProperty name="color" value="#FFFFFF"/>
    </inkml:brush>
  </inkml:definitions>
  <inkml:trace contextRef="#ctx0" brushRef="#br0">1 208 24575,'5'-2'0,"1"1"0,-1-1 0,1 0 0,-1-1 0,0 0 0,0 1 0,8-7 0,-2 1 0,17-9 0,-19 11 0,0 0 0,1 0 0,0 1 0,-1 1 0,2-1 0,-1 2 0,13-4 0,-19 6 0,16-2 0,-1-2 0,32-10 0,-45 12 0,0 0 0,-1 0 0,1 0 0,-1 0 0,1-1 0,-1 0 0,0 0 0,0 0 0,-1-1 0,1 0 0,-1 0 0,5-7 0,4-7-1365,-2 3-5461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06:52:17.245"/>
    </inkml:context>
    <inkml:brush xml:id="br0">
      <inkml:brushProperty name="width" value="0.035" units="cm"/>
      <inkml:brushProperty name="height" value="0.035" units="cm"/>
      <inkml:brushProperty name="color" value="#FFFFFF"/>
    </inkml:brush>
  </inkml:definitions>
  <inkml:trace contextRef="#ctx0" brushRef="#br0">484 323 24575,'-483'0'0,"905"0"0,-417 0 0,1 0 0,-1 0 0,0-1 0,0 0 0,1 1 0,-1-2 0,0 1 0,0 0 0,0-1 0,0 0 0,7-4 0,-11 4 0,1 1 0,0-1 0,0 0 0,-1 0 0,1 1 0,-1-1 0,0 0 0,0-1 0,1 1 0,-1 0 0,0 0 0,-1 0 0,1-1 0,0 1 0,-1 0 0,1-1 0,-1 1 0,0 0 0,0-1 0,0 1 0,0-1 0,0 1 0,0 0 0,0-1 0,-1 1 0,0-1 0,0-2 0,-23-60 0,18 50 0,0 0 0,-7-29 0,8 20-682,0-41-1,4 50-6143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06:52:23.990"/>
    </inkml:context>
    <inkml:brush xml:id="br0">
      <inkml:brushProperty name="width" value="0.035" units="cm"/>
      <inkml:brushProperty name="height" value="0.035" units="cm"/>
      <inkml:brushProperty name="color" value="#FFFFFF"/>
    </inkml:brush>
  </inkml:definitions>
  <inkml:trace contextRef="#ctx0" brushRef="#br0">416 1 24575,'-6'0'0,"-7"0"0,-6 0 0,-7 0 0,2 5 0,0 3 0,-2-2 0,-8 5 0,-3 6 0,0 0 0,-1-4 0,2-3 0,2-3 0,5 2 0,9 5 0,8 1-8191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06:52:28.161"/>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06:52:28.981"/>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E700B27-DE4C-4B9E-BB11-B9027034A00F}" type="datetimeFigureOut">
              <a:rPr lang="en-US" smtClean="0"/>
              <a:pPr/>
              <a:t>5/21/2024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149321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0D914D-B099-4142-A885-11F276715148}" type="datetimeFigureOut">
              <a:rPr lang="en-US" smtClean="0"/>
              <a:t>5/21/2024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812056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0D914D-B099-4142-A885-11F276715148}" type="datetimeFigureOut">
              <a:rPr lang="en-US" smtClean="0"/>
              <a:t>5/21/2024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972531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0D914D-B099-4142-A885-11F276715148}" type="datetimeFigureOut">
              <a:rPr lang="en-US" smtClean="0"/>
              <a:t>5/21/2024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851304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0D914D-B099-4142-A885-11F276715148}" type="datetimeFigureOut">
              <a:rPr lang="en-US" smtClean="0"/>
              <a:t>5/21/2024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02289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0D914D-B099-4142-A885-11F276715148}" type="datetimeFigureOut">
              <a:rPr lang="en-US" smtClean="0"/>
              <a:t>5/21/2024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106983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0D914D-B099-4142-A885-11F276715148}" type="datetimeFigureOut">
              <a:rPr lang="en-US" smtClean="0"/>
              <a:t>5/21/2024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939114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0D914D-B099-4142-A885-11F276715148}" type="datetimeFigureOut">
              <a:rPr lang="en-US" smtClean="0"/>
              <a:t>5/21/2024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29309466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0D914D-B099-4142-A885-11F276715148}" type="datetimeFigureOut">
              <a:rPr lang="en-US" smtClean="0"/>
              <a:t>5/21/2024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482247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4" name="Google Shape;24;p5"/>
          <p:cNvSpPr txBox="1">
            <a:spLocks noGrp="1"/>
          </p:cNvSpPr>
          <p:nvPr>
            <p:ph type="title"/>
          </p:nvPr>
        </p:nvSpPr>
        <p:spPr>
          <a:xfrm>
            <a:off x="609600" y="0"/>
            <a:ext cx="10972800" cy="12956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3F3F3"/>
              </a:buClr>
              <a:buSzPts val="2400"/>
              <a:buNone/>
              <a:defRPr sz="3200" b="0">
                <a:solidFill>
                  <a:srgbClr val="F3F3F3"/>
                </a:solidFill>
              </a:defRPr>
            </a:lvl1pPr>
            <a:lvl2pPr lvl="1" algn="ctr">
              <a:spcBef>
                <a:spcPts val="0"/>
              </a:spcBef>
              <a:spcAft>
                <a:spcPts val="0"/>
              </a:spcAft>
              <a:buClr>
                <a:srgbClr val="999999"/>
              </a:buClr>
              <a:buSzPts val="2400"/>
              <a:buNone/>
              <a:defRPr sz="3200" b="0">
                <a:solidFill>
                  <a:srgbClr val="999999"/>
                </a:solidFill>
              </a:defRPr>
            </a:lvl2pPr>
            <a:lvl3pPr lvl="2" algn="ctr">
              <a:spcBef>
                <a:spcPts val="0"/>
              </a:spcBef>
              <a:spcAft>
                <a:spcPts val="0"/>
              </a:spcAft>
              <a:buClr>
                <a:srgbClr val="999999"/>
              </a:buClr>
              <a:buSzPts val="2400"/>
              <a:buNone/>
              <a:defRPr sz="3200" b="0">
                <a:solidFill>
                  <a:srgbClr val="999999"/>
                </a:solidFill>
              </a:defRPr>
            </a:lvl3pPr>
            <a:lvl4pPr lvl="3" algn="ctr">
              <a:spcBef>
                <a:spcPts val="0"/>
              </a:spcBef>
              <a:spcAft>
                <a:spcPts val="0"/>
              </a:spcAft>
              <a:buClr>
                <a:srgbClr val="999999"/>
              </a:buClr>
              <a:buSzPts val="2400"/>
              <a:buNone/>
              <a:defRPr sz="3200" b="0">
                <a:solidFill>
                  <a:srgbClr val="999999"/>
                </a:solidFill>
              </a:defRPr>
            </a:lvl4pPr>
            <a:lvl5pPr lvl="4" algn="ctr">
              <a:spcBef>
                <a:spcPts val="0"/>
              </a:spcBef>
              <a:spcAft>
                <a:spcPts val="0"/>
              </a:spcAft>
              <a:buClr>
                <a:srgbClr val="999999"/>
              </a:buClr>
              <a:buSzPts val="2400"/>
              <a:buNone/>
              <a:defRPr sz="3200" b="0">
                <a:solidFill>
                  <a:srgbClr val="999999"/>
                </a:solidFill>
              </a:defRPr>
            </a:lvl5pPr>
            <a:lvl6pPr lvl="5" algn="ctr">
              <a:spcBef>
                <a:spcPts val="0"/>
              </a:spcBef>
              <a:spcAft>
                <a:spcPts val="0"/>
              </a:spcAft>
              <a:buClr>
                <a:srgbClr val="999999"/>
              </a:buClr>
              <a:buSzPts val="2400"/>
              <a:buNone/>
              <a:defRPr sz="3200" b="0">
                <a:solidFill>
                  <a:srgbClr val="999999"/>
                </a:solidFill>
              </a:defRPr>
            </a:lvl6pPr>
            <a:lvl7pPr lvl="6" algn="ctr">
              <a:spcBef>
                <a:spcPts val="0"/>
              </a:spcBef>
              <a:spcAft>
                <a:spcPts val="0"/>
              </a:spcAft>
              <a:buClr>
                <a:srgbClr val="999999"/>
              </a:buClr>
              <a:buSzPts val="2400"/>
              <a:buNone/>
              <a:defRPr sz="3200" b="0">
                <a:solidFill>
                  <a:srgbClr val="999999"/>
                </a:solidFill>
              </a:defRPr>
            </a:lvl7pPr>
            <a:lvl8pPr lvl="7" algn="ctr">
              <a:spcBef>
                <a:spcPts val="0"/>
              </a:spcBef>
              <a:spcAft>
                <a:spcPts val="0"/>
              </a:spcAft>
              <a:buClr>
                <a:srgbClr val="999999"/>
              </a:buClr>
              <a:buSzPts val="2400"/>
              <a:buNone/>
              <a:defRPr sz="3200" b="0">
                <a:solidFill>
                  <a:srgbClr val="999999"/>
                </a:solidFill>
              </a:defRPr>
            </a:lvl8pPr>
            <a:lvl9pPr lvl="8" algn="ctr">
              <a:spcBef>
                <a:spcPts val="0"/>
              </a:spcBef>
              <a:spcAft>
                <a:spcPts val="0"/>
              </a:spcAft>
              <a:buClr>
                <a:srgbClr val="999999"/>
              </a:buClr>
              <a:buSzPts val="2400"/>
              <a:buNone/>
              <a:defRPr sz="3200" b="0">
                <a:solidFill>
                  <a:srgbClr val="999999"/>
                </a:solidFill>
              </a:defRPr>
            </a:lvl9pPr>
          </a:lstStyle>
          <a:p>
            <a:r>
              <a:rPr lang="en-US"/>
              <a:t>Click to edit Master title style</a:t>
            </a:r>
            <a:endParaRPr/>
          </a:p>
        </p:txBody>
      </p:sp>
      <p:sp>
        <p:nvSpPr>
          <p:cNvPr id="25" name="Google Shape;25;p5"/>
          <p:cNvSpPr txBox="1">
            <a:spLocks noGrp="1"/>
          </p:cNvSpPr>
          <p:nvPr>
            <p:ph type="body" idx="1"/>
          </p:nvPr>
        </p:nvSpPr>
        <p:spPr>
          <a:xfrm>
            <a:off x="1340800" y="1600200"/>
            <a:ext cx="9510400" cy="48376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pPr lvl="0"/>
            <a:r>
              <a:rPr lang="en-US"/>
              <a:t>Click to edit Master text styles</a:t>
            </a:r>
          </a:p>
        </p:txBody>
      </p:sp>
      <p:sp>
        <p:nvSpPr>
          <p:cNvPr id="27" name="Google Shape;27;p5"/>
          <p:cNvSpPr txBox="1">
            <a:spLocks noGrp="1"/>
          </p:cNvSpPr>
          <p:nvPr>
            <p:ph type="sldNum" idx="12"/>
          </p:nvPr>
        </p:nvSpPr>
        <p:spPr>
          <a:xfrm>
            <a:off x="5730200" y="62315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6277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0D914D-B099-4142-A885-11F276715148}" type="datetimeFigureOut">
              <a:rPr lang="en-US" smtClean="0"/>
              <a:t>5/21/2024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21894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AA073D-A903-47F8-8D16-77642FB0DF1F}" type="datetimeFigureOut">
              <a:rPr lang="en-US" smtClean="0"/>
              <a:t>5/21/2024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6863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0D914D-B099-4142-A885-11F276715148}" type="datetimeFigureOut">
              <a:rPr lang="en-US" smtClean="0"/>
              <a:t>5/21/2024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281698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0D914D-B099-4142-A885-11F276715148}" type="datetimeFigureOut">
              <a:rPr lang="en-US" smtClean="0"/>
              <a:t>5/21/2024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85611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smtClean="0"/>
              <a:t>5/21/2024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5905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FA9179F-009E-4FA5-B091-7EBB82A185BD}" type="datetimeFigureOut">
              <a:rPr lang="en-US" smtClean="0"/>
              <a:t>5/21/2024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1191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0D914D-B099-4142-A885-11F276715148}" type="datetimeFigureOut">
              <a:rPr lang="en-US" smtClean="0"/>
              <a:t>5/21/2024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303441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149E5E-3896-4118-99A7-7B85668F1C5E}" type="datetimeFigureOut">
              <a:rPr lang="en-US" smtClean="0"/>
              <a:t>5/21/2024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3777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E0D914D-B099-4142-A885-11F276715148}" type="datetimeFigureOut">
              <a:rPr lang="en-US" smtClean="0"/>
              <a:t>5/21/2024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5167391"/>
      </p:ext>
    </p:extLst>
  </p:cSld>
  <p:clrMap bg1="dk1" tx1="lt1" bg2="dk2" tx2="lt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 id="2147484236" r:id="rId14"/>
    <p:sldLayoutId id="2147484237" r:id="rId15"/>
    <p:sldLayoutId id="2147484238" r:id="rId16"/>
    <p:sldLayoutId id="2147484239" r:id="rId17"/>
    <p:sldLayoutId id="2147484240" r:id="rId18"/>
  </p:sldLayoutIdLst>
  <p:hf sldNum="0" hdr="0" ftr="0" dt="0"/>
  <p:txStyles>
    <p:titleStyle>
      <a:lvl1pPr algn="l" defTabSz="457200" rtl="1" eaLnBrk="1" latinLnBrk="0" hangingPunct="1">
        <a:spcBef>
          <a:spcPct val="0"/>
        </a:spcBef>
        <a:buNone/>
        <a:defRPr sz="3600" kern="1200" cap="all">
          <a:ln w="3175" cmpd="sng">
            <a:noFill/>
          </a:ln>
          <a:solidFill>
            <a:schemeClr val="tx1"/>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85750" indent="-285750" algn="r" defTabSz="457200" rtl="1"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r" defTabSz="457200" rtl="1"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r" defTabSz="457200" rtl="1"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6.xml"/><Relationship Id="rId1" Type="http://schemas.openxmlformats.org/officeDocument/2006/relationships/slideLayout" Target="../slideLayouts/slideLayout18.xml"/><Relationship Id="rId4" Type="http://schemas.openxmlformats.org/officeDocument/2006/relationships/customXml" Target="../ink/ink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17/06/relationships/model3d" Target="../media/model3d2.glb"/></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2F0D-B7CC-C02B-53D5-146BD8CDA10A}"/>
              </a:ext>
            </a:extLst>
          </p:cNvPr>
          <p:cNvSpPr>
            <a:spLocks noGrp="1"/>
          </p:cNvSpPr>
          <p:nvPr>
            <p:ph type="ctrTitle"/>
          </p:nvPr>
        </p:nvSpPr>
        <p:spPr/>
        <p:txBody>
          <a:bodyPr/>
          <a:lstStyle/>
          <a:p>
            <a:pPr algn="l"/>
            <a:r>
              <a:rPr lang="en-US" b="1" dirty="0"/>
              <a:t>Pharmacy project</a:t>
            </a:r>
            <a:endParaRPr lang="ar-EG" b="1" dirty="0"/>
          </a:p>
        </p:txBody>
      </p:sp>
      <p:sp>
        <p:nvSpPr>
          <p:cNvPr id="3" name="Subtitle 2">
            <a:extLst>
              <a:ext uri="{FF2B5EF4-FFF2-40B4-BE49-F238E27FC236}">
                <a16:creationId xmlns:a16="http://schemas.microsoft.com/office/drawing/2014/main" id="{C8E86F19-8D7D-2A98-E75D-95708CA46DA0}"/>
              </a:ext>
            </a:extLst>
          </p:cNvPr>
          <p:cNvSpPr>
            <a:spLocks noGrp="1"/>
          </p:cNvSpPr>
          <p:nvPr>
            <p:ph type="subTitle" idx="1"/>
          </p:nvPr>
        </p:nvSpPr>
        <p:spPr/>
        <p:txBody>
          <a:bodyPr>
            <a:normAutofit/>
          </a:bodyPr>
          <a:lstStyle/>
          <a:p>
            <a:pPr algn="l"/>
            <a:r>
              <a:rPr lang="en-US" b="1" dirty="0"/>
              <a:t>MADE BY :</a:t>
            </a:r>
            <a:r>
              <a:rPr lang="en-GB" b="1" dirty="0"/>
              <a:t> “ Omar habib “ , “ omar samy “ , “Zedan “ , “ </a:t>
            </a:r>
            <a:r>
              <a:rPr lang="en-GB" b="1" dirty="0" err="1"/>
              <a:t>basyuni</a:t>
            </a:r>
            <a:r>
              <a:rPr lang="en-GB" b="1" dirty="0"/>
              <a:t>“</a:t>
            </a:r>
          </a:p>
          <a:p>
            <a:pPr algn="l"/>
            <a:r>
              <a:rPr lang="ar-SA" dirty="0"/>
              <a:t> </a:t>
            </a:r>
            <a:endParaRPr lang="en-US" dirty="0"/>
          </a:p>
        </p:txBody>
      </p:sp>
    </p:spTree>
    <p:extLst>
      <p:ext uri="{BB962C8B-B14F-4D97-AF65-F5344CB8AC3E}">
        <p14:creationId xmlns:p14="http://schemas.microsoft.com/office/powerpoint/2010/main" val="3772252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9B3376B-0EC7-6470-E27C-C25F5FA9E9BE}"/>
              </a:ext>
            </a:extLst>
          </p:cNvPr>
          <p:cNvGraphicFramePr>
            <a:graphicFrameLocks noGrp="1"/>
          </p:cNvGraphicFramePr>
          <p:nvPr>
            <p:extLst>
              <p:ext uri="{D42A27DB-BD31-4B8C-83A1-F6EECF244321}">
                <p14:modId xmlns:p14="http://schemas.microsoft.com/office/powerpoint/2010/main" val="3768082851"/>
              </p:ext>
            </p:extLst>
          </p:nvPr>
        </p:nvGraphicFramePr>
        <p:xfrm>
          <a:off x="411180" y="1740197"/>
          <a:ext cx="4926874" cy="3840480"/>
        </p:xfrm>
        <a:graphic>
          <a:graphicData uri="http://schemas.openxmlformats.org/drawingml/2006/table">
            <a:tbl>
              <a:tblPr rtl="1" firstRow="1" bandRow="1">
                <a:tableStyleId>{5C22544A-7EE6-4342-B048-85BDC9FD1C3A}</a:tableStyleId>
              </a:tblPr>
              <a:tblGrid>
                <a:gridCol w="2309828">
                  <a:extLst>
                    <a:ext uri="{9D8B030D-6E8A-4147-A177-3AD203B41FA5}">
                      <a16:colId xmlns:a16="http://schemas.microsoft.com/office/drawing/2014/main" val="20000"/>
                    </a:ext>
                  </a:extLst>
                </a:gridCol>
                <a:gridCol w="2617046">
                  <a:extLst>
                    <a:ext uri="{9D8B030D-6E8A-4147-A177-3AD203B41FA5}">
                      <a16:colId xmlns:a16="http://schemas.microsoft.com/office/drawing/2014/main" val="20001"/>
                    </a:ext>
                  </a:extLst>
                </a:gridCol>
              </a:tblGrid>
              <a:tr h="359783">
                <a:tc>
                  <a:txBody>
                    <a:bodyPr/>
                    <a:lstStyle/>
                    <a:p>
                      <a:pPr algn="l" rtl="0"/>
                      <a:r>
                        <a:rPr lang="en-US" dirty="0">
                          <a:effectLst>
                            <a:outerShdw blurRad="38100" dist="38100" dir="2700000" algn="tl">
                              <a:srgbClr val="000000">
                                <a:alpha val="43137"/>
                              </a:srgbClr>
                            </a:outerShdw>
                          </a:effectLst>
                        </a:rPr>
                        <a:t>Example</a:t>
                      </a:r>
                      <a:endParaRPr lang="ar-EG" dirty="0">
                        <a:effectLst>
                          <a:outerShdw blurRad="38100" dist="38100" dir="2700000" algn="tl">
                            <a:srgbClr val="000000">
                              <a:alpha val="43137"/>
                            </a:srgbClr>
                          </a:outerShdw>
                        </a:effectLst>
                      </a:endParaRPr>
                    </a:p>
                  </a:txBody>
                  <a:tcPr/>
                </a:tc>
                <a:tc>
                  <a:txBody>
                    <a:bodyPr/>
                    <a:lstStyle/>
                    <a:p>
                      <a:pPr algn="l" rtl="0"/>
                      <a:r>
                        <a:rPr lang="en-US" dirty="0">
                          <a:effectLst>
                            <a:outerShdw blurRad="38100" dist="38100" dir="2700000" algn="tl">
                              <a:srgbClr val="000000">
                                <a:alpha val="43137"/>
                              </a:srgbClr>
                            </a:outerShdw>
                          </a:effectLst>
                        </a:rPr>
                        <a:t>Task Information</a:t>
                      </a:r>
                      <a:endParaRPr lang="ar-EG"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0"/>
                  </a:ext>
                </a:extLst>
              </a:tr>
              <a:tr h="384426">
                <a:tc>
                  <a:txBody>
                    <a:bodyPr/>
                    <a:lstStyle/>
                    <a:p>
                      <a:pPr algn="l" rtl="0"/>
                      <a:r>
                        <a:rPr lang="en-US" dirty="0"/>
                        <a:t> Pert Chart</a:t>
                      </a:r>
                      <a:endParaRPr lang="ar-EG" dirty="0"/>
                    </a:p>
                  </a:txBody>
                  <a:tcPr/>
                </a:tc>
                <a:tc>
                  <a:txBody>
                    <a:bodyPr/>
                    <a:lstStyle/>
                    <a:p>
                      <a:pPr algn="l" rtl="0"/>
                      <a:r>
                        <a:rPr lang="en-US" sz="2000" dirty="0"/>
                        <a:t>Name of Task</a:t>
                      </a:r>
                      <a:endParaRPr lang="ar-EG" sz="2000" dirty="0"/>
                    </a:p>
                  </a:txBody>
                  <a:tcPr/>
                </a:tc>
                <a:extLst>
                  <a:ext uri="{0D108BD9-81ED-4DB2-BD59-A6C34878D82A}">
                    <a16:rowId xmlns:a16="http://schemas.microsoft.com/office/drawing/2014/main" val="10001"/>
                  </a:ext>
                </a:extLst>
              </a:tr>
              <a:tr h="384426">
                <a:tc>
                  <a:txBody>
                    <a:bodyPr/>
                    <a:lstStyle/>
                    <a:p>
                      <a:pPr algn="l" rtl="0"/>
                      <a:r>
                        <a:rPr lang="en-US" dirty="0"/>
                        <a:t>7-12-2023</a:t>
                      </a:r>
                      <a:endParaRPr lang="ar-EG" dirty="0"/>
                    </a:p>
                  </a:txBody>
                  <a:tcPr/>
                </a:tc>
                <a:tc>
                  <a:txBody>
                    <a:bodyPr/>
                    <a:lstStyle/>
                    <a:p>
                      <a:pPr algn="l" rtl="0"/>
                      <a:r>
                        <a:rPr lang="en-US" sz="2000" dirty="0"/>
                        <a:t>Start Date</a:t>
                      </a:r>
                      <a:endParaRPr lang="ar-EG" sz="2000" dirty="0"/>
                    </a:p>
                  </a:txBody>
                  <a:tcPr/>
                </a:tc>
                <a:extLst>
                  <a:ext uri="{0D108BD9-81ED-4DB2-BD59-A6C34878D82A}">
                    <a16:rowId xmlns:a16="http://schemas.microsoft.com/office/drawing/2014/main" val="10002"/>
                  </a:ext>
                </a:extLst>
              </a:tr>
              <a:tr h="384426">
                <a:tc>
                  <a:txBody>
                    <a:bodyPr/>
                    <a:lstStyle/>
                    <a:p>
                      <a:pPr algn="l" rtl="0"/>
                      <a:r>
                        <a:rPr lang="en-US" dirty="0"/>
                        <a:t>12-12-2023</a:t>
                      </a:r>
                      <a:endParaRPr lang="ar-EG" dirty="0"/>
                    </a:p>
                  </a:txBody>
                  <a:tcPr/>
                </a:tc>
                <a:tc>
                  <a:txBody>
                    <a:bodyPr/>
                    <a:lstStyle/>
                    <a:p>
                      <a:pPr algn="l" rtl="0"/>
                      <a:r>
                        <a:rPr lang="en-US" sz="2000" dirty="0"/>
                        <a:t>End Date</a:t>
                      </a:r>
                      <a:endParaRPr lang="ar-EG" sz="2000" dirty="0"/>
                    </a:p>
                  </a:txBody>
                  <a:tcPr/>
                </a:tc>
                <a:extLst>
                  <a:ext uri="{0D108BD9-81ED-4DB2-BD59-A6C34878D82A}">
                    <a16:rowId xmlns:a16="http://schemas.microsoft.com/office/drawing/2014/main" val="10003"/>
                  </a:ext>
                </a:extLst>
              </a:tr>
              <a:tr h="384426">
                <a:tc>
                  <a:txBody>
                    <a:bodyPr/>
                    <a:lstStyle/>
                    <a:p>
                      <a:pPr marR="0" algn="l" rtl="0" eaLnBrk="1" hangingPunct="1">
                        <a:lnSpc>
                          <a:spcPct val="100000"/>
                        </a:lnSpc>
                        <a:spcBef>
                          <a:spcPts val="0"/>
                        </a:spcBef>
                        <a:spcAft>
                          <a:spcPts val="0"/>
                        </a:spcAft>
                        <a:buClr>
                          <a:srgbClr val="000000"/>
                        </a:buClr>
                        <a:buFont typeface="Arial"/>
                      </a:pPr>
                      <a:r>
                        <a:rPr lang="en-US" dirty="0"/>
                        <a:t>Basyuni</a:t>
                      </a:r>
                      <a:endParaRPr lang="ar-EG" dirty="0"/>
                    </a:p>
                  </a:txBody>
                  <a:tcPr/>
                </a:tc>
                <a:tc>
                  <a:txBody>
                    <a:bodyPr/>
                    <a:lstStyle/>
                    <a:p>
                      <a:pPr algn="l" rtl="0"/>
                      <a:r>
                        <a:rPr lang="en-US" sz="2000" dirty="0"/>
                        <a:t>Person assigned to the</a:t>
                      </a:r>
                      <a:r>
                        <a:rPr lang="en-US" sz="2000" baseline="0" dirty="0"/>
                        <a:t> </a:t>
                      </a:r>
                      <a:r>
                        <a:rPr lang="en-US" sz="2000" dirty="0"/>
                        <a:t>task</a:t>
                      </a:r>
                      <a:endParaRPr lang="ar-EG" sz="2000" dirty="0"/>
                    </a:p>
                  </a:txBody>
                  <a:tcPr/>
                </a:tc>
                <a:extLst>
                  <a:ext uri="{0D108BD9-81ED-4DB2-BD59-A6C34878D82A}">
                    <a16:rowId xmlns:a16="http://schemas.microsoft.com/office/drawing/2014/main" val="10004"/>
                  </a:ext>
                </a:extLst>
              </a:tr>
              <a:tr h="384426">
                <a:tc>
                  <a:txBody>
                    <a:bodyPr/>
                    <a:lstStyle/>
                    <a:p>
                      <a:pPr algn="l" rtl="0"/>
                      <a:r>
                        <a:rPr lang="en-US" dirty="0"/>
                        <a:t>Medium</a:t>
                      </a:r>
                      <a:endParaRPr lang="ar-EG" dirty="0"/>
                    </a:p>
                  </a:txBody>
                  <a:tcPr/>
                </a:tc>
                <a:tc>
                  <a:txBody>
                    <a:bodyPr/>
                    <a:lstStyle/>
                    <a:p>
                      <a:pPr algn="l" rtl="0"/>
                      <a:r>
                        <a:rPr lang="en-US" sz="2000" dirty="0"/>
                        <a:t>Priority</a:t>
                      </a:r>
                      <a:endParaRPr lang="ar-EG" sz="2000" dirty="0"/>
                    </a:p>
                  </a:txBody>
                  <a:tcPr/>
                </a:tc>
                <a:extLst>
                  <a:ext uri="{0D108BD9-81ED-4DB2-BD59-A6C34878D82A}">
                    <a16:rowId xmlns:a16="http://schemas.microsoft.com/office/drawing/2014/main" val="10005"/>
                  </a:ext>
                </a:extLst>
              </a:tr>
              <a:tr h="384426">
                <a:tc>
                  <a:txBody>
                    <a:bodyPr/>
                    <a:lstStyle/>
                    <a:p>
                      <a:pPr algn="l" rtl="0"/>
                      <a:r>
                        <a:rPr lang="en-US" dirty="0"/>
                        <a:t>Power Point</a:t>
                      </a:r>
                      <a:endParaRPr lang="ar-EG" dirty="0"/>
                    </a:p>
                  </a:txBody>
                  <a:tcPr/>
                </a:tc>
                <a:tc>
                  <a:txBody>
                    <a:bodyPr/>
                    <a:lstStyle/>
                    <a:p>
                      <a:pPr algn="l" rtl="0"/>
                      <a:r>
                        <a:rPr lang="en-US" sz="2000" dirty="0"/>
                        <a:t>Resources</a:t>
                      </a:r>
                      <a:r>
                        <a:rPr lang="en-US" sz="2000" baseline="0" dirty="0"/>
                        <a:t> Needed</a:t>
                      </a:r>
                      <a:endParaRPr lang="ar-EG" sz="2000" dirty="0"/>
                    </a:p>
                  </a:txBody>
                  <a:tcPr/>
                </a:tc>
                <a:extLst>
                  <a:ext uri="{0D108BD9-81ED-4DB2-BD59-A6C34878D82A}">
                    <a16:rowId xmlns:a16="http://schemas.microsoft.com/office/drawing/2014/main" val="10006"/>
                  </a:ext>
                </a:extLst>
              </a:tr>
              <a:tr h="384426">
                <a:tc>
                  <a:txBody>
                    <a:bodyPr/>
                    <a:lstStyle/>
                    <a:p>
                      <a:pPr algn="l" rtl="0"/>
                      <a:r>
                        <a:rPr lang="en-US" baseline="0" dirty="0"/>
                        <a:t>6 Hours</a:t>
                      </a:r>
                      <a:endParaRPr lang="ar-EG" dirty="0"/>
                    </a:p>
                  </a:txBody>
                  <a:tcPr/>
                </a:tc>
                <a:tc>
                  <a:txBody>
                    <a:bodyPr/>
                    <a:lstStyle/>
                    <a:p>
                      <a:pPr algn="l" rtl="0"/>
                      <a:r>
                        <a:rPr lang="en-US" sz="2000" dirty="0"/>
                        <a:t>Estimated Time</a:t>
                      </a:r>
                      <a:endParaRPr lang="ar-EG" sz="2000" dirty="0"/>
                    </a:p>
                  </a:txBody>
                  <a:tcPr/>
                </a:tc>
                <a:extLst>
                  <a:ext uri="{0D108BD9-81ED-4DB2-BD59-A6C34878D82A}">
                    <a16:rowId xmlns:a16="http://schemas.microsoft.com/office/drawing/2014/main" val="10007"/>
                  </a:ext>
                </a:extLst>
              </a:tr>
              <a:tr h="384426">
                <a:tc>
                  <a:txBody>
                    <a:bodyPr/>
                    <a:lstStyle/>
                    <a:p>
                      <a:pPr algn="l" rtl="0"/>
                      <a:r>
                        <a:rPr lang="en-US" dirty="0"/>
                        <a:t>3 Hours</a:t>
                      </a:r>
                      <a:endParaRPr lang="ar-EG" dirty="0"/>
                    </a:p>
                  </a:txBody>
                  <a:tcPr/>
                </a:tc>
                <a:tc>
                  <a:txBody>
                    <a:bodyPr/>
                    <a:lstStyle/>
                    <a:p>
                      <a:pPr algn="l" rtl="0"/>
                      <a:r>
                        <a:rPr lang="en-US" sz="2000" dirty="0"/>
                        <a:t>Actual</a:t>
                      </a:r>
                      <a:r>
                        <a:rPr lang="en-US" sz="2000" baseline="0" dirty="0"/>
                        <a:t> Time</a:t>
                      </a:r>
                      <a:endParaRPr lang="ar-EG" sz="2000" dirty="0"/>
                    </a:p>
                  </a:txBody>
                  <a:tcPr/>
                </a:tc>
                <a:extLst>
                  <a:ext uri="{0D108BD9-81ED-4DB2-BD59-A6C34878D82A}">
                    <a16:rowId xmlns:a16="http://schemas.microsoft.com/office/drawing/2014/main" val="10008"/>
                  </a:ext>
                </a:extLst>
              </a:tr>
            </a:tbl>
          </a:graphicData>
        </a:graphic>
      </p:graphicFrame>
      <p:graphicFrame>
        <p:nvGraphicFramePr>
          <p:cNvPr id="3" name="Table 2">
            <a:extLst>
              <a:ext uri="{FF2B5EF4-FFF2-40B4-BE49-F238E27FC236}">
                <a16:creationId xmlns:a16="http://schemas.microsoft.com/office/drawing/2014/main" id="{EAB35BE8-080E-1C44-A557-8F9C06481FE6}"/>
              </a:ext>
            </a:extLst>
          </p:cNvPr>
          <p:cNvGraphicFramePr>
            <a:graphicFrameLocks noGrp="1"/>
          </p:cNvGraphicFramePr>
          <p:nvPr>
            <p:extLst>
              <p:ext uri="{D42A27DB-BD31-4B8C-83A1-F6EECF244321}">
                <p14:modId xmlns:p14="http://schemas.microsoft.com/office/powerpoint/2010/main" val="169551030"/>
              </p:ext>
            </p:extLst>
          </p:nvPr>
        </p:nvGraphicFramePr>
        <p:xfrm>
          <a:off x="6853947" y="1719184"/>
          <a:ext cx="4926874" cy="3840480"/>
        </p:xfrm>
        <a:graphic>
          <a:graphicData uri="http://schemas.openxmlformats.org/drawingml/2006/table">
            <a:tbl>
              <a:tblPr rtl="1" firstRow="1" bandRow="1">
                <a:tableStyleId>{5C22544A-7EE6-4342-B048-85BDC9FD1C3A}</a:tableStyleId>
              </a:tblPr>
              <a:tblGrid>
                <a:gridCol w="2309828">
                  <a:extLst>
                    <a:ext uri="{9D8B030D-6E8A-4147-A177-3AD203B41FA5}">
                      <a16:colId xmlns:a16="http://schemas.microsoft.com/office/drawing/2014/main" val="20000"/>
                    </a:ext>
                  </a:extLst>
                </a:gridCol>
                <a:gridCol w="2617046">
                  <a:extLst>
                    <a:ext uri="{9D8B030D-6E8A-4147-A177-3AD203B41FA5}">
                      <a16:colId xmlns:a16="http://schemas.microsoft.com/office/drawing/2014/main" val="20001"/>
                    </a:ext>
                  </a:extLst>
                </a:gridCol>
              </a:tblGrid>
              <a:tr h="359783">
                <a:tc>
                  <a:txBody>
                    <a:bodyPr/>
                    <a:lstStyle/>
                    <a:p>
                      <a:pPr algn="l" rtl="0"/>
                      <a:r>
                        <a:rPr lang="en-US" dirty="0">
                          <a:effectLst>
                            <a:outerShdw blurRad="38100" dist="38100" dir="2700000" algn="tl">
                              <a:srgbClr val="000000">
                                <a:alpha val="43137"/>
                              </a:srgbClr>
                            </a:outerShdw>
                          </a:effectLst>
                        </a:rPr>
                        <a:t>Example</a:t>
                      </a:r>
                      <a:endParaRPr lang="ar-EG" dirty="0">
                        <a:effectLst>
                          <a:outerShdw blurRad="38100" dist="38100" dir="2700000" algn="tl">
                            <a:srgbClr val="000000">
                              <a:alpha val="43137"/>
                            </a:srgbClr>
                          </a:outerShdw>
                        </a:effectLst>
                      </a:endParaRPr>
                    </a:p>
                  </a:txBody>
                  <a:tcPr/>
                </a:tc>
                <a:tc>
                  <a:txBody>
                    <a:bodyPr/>
                    <a:lstStyle/>
                    <a:p>
                      <a:pPr algn="l" rtl="0"/>
                      <a:r>
                        <a:rPr lang="en-US" dirty="0">
                          <a:effectLst>
                            <a:outerShdw blurRad="38100" dist="38100" dir="2700000" algn="tl">
                              <a:srgbClr val="000000">
                                <a:alpha val="43137"/>
                              </a:srgbClr>
                            </a:outerShdw>
                          </a:effectLst>
                        </a:rPr>
                        <a:t>Task Information</a:t>
                      </a:r>
                      <a:endParaRPr lang="ar-EG"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0"/>
                  </a:ext>
                </a:extLst>
              </a:tr>
              <a:tr h="384426">
                <a:tc>
                  <a:txBody>
                    <a:bodyPr/>
                    <a:lstStyle/>
                    <a:p>
                      <a:pPr algn="l" rtl="0"/>
                      <a:r>
                        <a:rPr lang="en-US" dirty="0"/>
                        <a:t> Gant Chart</a:t>
                      </a:r>
                      <a:endParaRPr lang="ar-EG" dirty="0"/>
                    </a:p>
                  </a:txBody>
                  <a:tcPr/>
                </a:tc>
                <a:tc>
                  <a:txBody>
                    <a:bodyPr/>
                    <a:lstStyle/>
                    <a:p>
                      <a:pPr algn="l" rtl="0"/>
                      <a:r>
                        <a:rPr lang="en-US" sz="2000" dirty="0"/>
                        <a:t>Name of Task</a:t>
                      </a:r>
                      <a:endParaRPr lang="ar-EG" sz="2000" dirty="0"/>
                    </a:p>
                  </a:txBody>
                  <a:tcPr/>
                </a:tc>
                <a:extLst>
                  <a:ext uri="{0D108BD9-81ED-4DB2-BD59-A6C34878D82A}">
                    <a16:rowId xmlns:a16="http://schemas.microsoft.com/office/drawing/2014/main" val="10001"/>
                  </a:ext>
                </a:extLst>
              </a:tr>
              <a:tr h="384426">
                <a:tc>
                  <a:txBody>
                    <a:bodyPr/>
                    <a:lstStyle/>
                    <a:p>
                      <a:pPr algn="l" rtl="0"/>
                      <a:r>
                        <a:rPr lang="en-US" dirty="0"/>
                        <a:t>10-12-2023</a:t>
                      </a:r>
                      <a:endParaRPr lang="ar-EG" dirty="0"/>
                    </a:p>
                  </a:txBody>
                  <a:tcPr/>
                </a:tc>
                <a:tc>
                  <a:txBody>
                    <a:bodyPr/>
                    <a:lstStyle/>
                    <a:p>
                      <a:pPr algn="l" rtl="0"/>
                      <a:r>
                        <a:rPr lang="en-US" sz="2000" dirty="0"/>
                        <a:t>Start Date</a:t>
                      </a:r>
                      <a:endParaRPr lang="ar-EG" sz="2000" dirty="0"/>
                    </a:p>
                  </a:txBody>
                  <a:tcPr/>
                </a:tc>
                <a:extLst>
                  <a:ext uri="{0D108BD9-81ED-4DB2-BD59-A6C34878D82A}">
                    <a16:rowId xmlns:a16="http://schemas.microsoft.com/office/drawing/2014/main" val="10002"/>
                  </a:ext>
                </a:extLst>
              </a:tr>
              <a:tr h="384426">
                <a:tc>
                  <a:txBody>
                    <a:bodyPr/>
                    <a:lstStyle/>
                    <a:p>
                      <a:pPr algn="l" rtl="0"/>
                      <a:r>
                        <a:rPr lang="en-US" dirty="0"/>
                        <a:t>12-12-2023</a:t>
                      </a:r>
                      <a:endParaRPr lang="ar-EG" dirty="0"/>
                    </a:p>
                  </a:txBody>
                  <a:tcPr/>
                </a:tc>
                <a:tc>
                  <a:txBody>
                    <a:bodyPr/>
                    <a:lstStyle/>
                    <a:p>
                      <a:pPr algn="l" rtl="0"/>
                      <a:r>
                        <a:rPr lang="en-US" sz="2000" dirty="0"/>
                        <a:t>End Date</a:t>
                      </a:r>
                      <a:endParaRPr lang="ar-EG" sz="2000" dirty="0"/>
                    </a:p>
                  </a:txBody>
                  <a:tcPr/>
                </a:tc>
                <a:extLst>
                  <a:ext uri="{0D108BD9-81ED-4DB2-BD59-A6C34878D82A}">
                    <a16:rowId xmlns:a16="http://schemas.microsoft.com/office/drawing/2014/main" val="10003"/>
                  </a:ext>
                </a:extLst>
              </a:tr>
              <a:tr h="384426">
                <a:tc>
                  <a:txBody>
                    <a:bodyPr/>
                    <a:lstStyle/>
                    <a:p>
                      <a:pPr marR="0" algn="l" rtl="0" eaLnBrk="1" hangingPunct="1">
                        <a:lnSpc>
                          <a:spcPct val="100000"/>
                        </a:lnSpc>
                        <a:spcBef>
                          <a:spcPts val="0"/>
                        </a:spcBef>
                        <a:spcAft>
                          <a:spcPts val="0"/>
                        </a:spcAft>
                        <a:buClr>
                          <a:srgbClr val="000000"/>
                        </a:buClr>
                        <a:buFont typeface="Arial"/>
                      </a:pPr>
                      <a:r>
                        <a:rPr lang="en-US" dirty="0"/>
                        <a:t>Zedan</a:t>
                      </a:r>
                      <a:endParaRPr lang="ar-EG" dirty="0"/>
                    </a:p>
                  </a:txBody>
                  <a:tcPr/>
                </a:tc>
                <a:tc>
                  <a:txBody>
                    <a:bodyPr/>
                    <a:lstStyle/>
                    <a:p>
                      <a:pPr algn="l" rtl="0"/>
                      <a:r>
                        <a:rPr lang="en-US" sz="2000" dirty="0"/>
                        <a:t>Person assigned to the</a:t>
                      </a:r>
                      <a:r>
                        <a:rPr lang="en-US" sz="2000" baseline="0" dirty="0"/>
                        <a:t> </a:t>
                      </a:r>
                      <a:r>
                        <a:rPr lang="en-US" sz="2000" dirty="0"/>
                        <a:t>task</a:t>
                      </a:r>
                      <a:endParaRPr lang="ar-EG" sz="2000" dirty="0"/>
                    </a:p>
                  </a:txBody>
                  <a:tcPr/>
                </a:tc>
                <a:extLst>
                  <a:ext uri="{0D108BD9-81ED-4DB2-BD59-A6C34878D82A}">
                    <a16:rowId xmlns:a16="http://schemas.microsoft.com/office/drawing/2014/main" val="10004"/>
                  </a:ext>
                </a:extLst>
              </a:tr>
              <a:tr h="384426">
                <a:tc>
                  <a:txBody>
                    <a:bodyPr/>
                    <a:lstStyle/>
                    <a:p>
                      <a:pPr algn="l" rtl="0"/>
                      <a:r>
                        <a:rPr lang="en-US" dirty="0"/>
                        <a:t>High</a:t>
                      </a:r>
                      <a:endParaRPr lang="ar-EG" dirty="0"/>
                    </a:p>
                  </a:txBody>
                  <a:tcPr/>
                </a:tc>
                <a:tc>
                  <a:txBody>
                    <a:bodyPr/>
                    <a:lstStyle/>
                    <a:p>
                      <a:pPr algn="l" rtl="0"/>
                      <a:r>
                        <a:rPr lang="en-US" sz="2000" dirty="0"/>
                        <a:t>Priority</a:t>
                      </a:r>
                      <a:endParaRPr lang="ar-EG" sz="2000" dirty="0"/>
                    </a:p>
                  </a:txBody>
                  <a:tcPr/>
                </a:tc>
                <a:extLst>
                  <a:ext uri="{0D108BD9-81ED-4DB2-BD59-A6C34878D82A}">
                    <a16:rowId xmlns:a16="http://schemas.microsoft.com/office/drawing/2014/main" val="10005"/>
                  </a:ext>
                </a:extLst>
              </a:tr>
              <a:tr h="384426">
                <a:tc>
                  <a:txBody>
                    <a:bodyPr/>
                    <a:lstStyle/>
                    <a:p>
                      <a:pPr algn="l" rtl="0"/>
                      <a:r>
                        <a:rPr lang="en-US" dirty="0"/>
                        <a:t>Power Point</a:t>
                      </a:r>
                      <a:endParaRPr lang="ar-EG" dirty="0"/>
                    </a:p>
                  </a:txBody>
                  <a:tcPr/>
                </a:tc>
                <a:tc>
                  <a:txBody>
                    <a:bodyPr/>
                    <a:lstStyle/>
                    <a:p>
                      <a:pPr algn="l" rtl="0"/>
                      <a:r>
                        <a:rPr lang="en-US" sz="2000" dirty="0"/>
                        <a:t>Resources</a:t>
                      </a:r>
                      <a:r>
                        <a:rPr lang="en-US" sz="2000" baseline="0" dirty="0"/>
                        <a:t> Needed</a:t>
                      </a:r>
                      <a:endParaRPr lang="ar-EG" sz="2000" dirty="0"/>
                    </a:p>
                  </a:txBody>
                  <a:tcPr/>
                </a:tc>
                <a:extLst>
                  <a:ext uri="{0D108BD9-81ED-4DB2-BD59-A6C34878D82A}">
                    <a16:rowId xmlns:a16="http://schemas.microsoft.com/office/drawing/2014/main" val="10006"/>
                  </a:ext>
                </a:extLst>
              </a:tr>
              <a:tr h="384426">
                <a:tc>
                  <a:txBody>
                    <a:bodyPr/>
                    <a:lstStyle/>
                    <a:p>
                      <a:pPr algn="l" rtl="0"/>
                      <a:r>
                        <a:rPr lang="en-US" dirty="0"/>
                        <a:t>14</a:t>
                      </a:r>
                      <a:r>
                        <a:rPr lang="en-US" baseline="0" dirty="0"/>
                        <a:t> Hours</a:t>
                      </a:r>
                      <a:endParaRPr lang="ar-EG" dirty="0"/>
                    </a:p>
                  </a:txBody>
                  <a:tcPr/>
                </a:tc>
                <a:tc>
                  <a:txBody>
                    <a:bodyPr/>
                    <a:lstStyle/>
                    <a:p>
                      <a:pPr algn="l" rtl="0"/>
                      <a:r>
                        <a:rPr lang="en-US" sz="2000" dirty="0"/>
                        <a:t>Estimated Time</a:t>
                      </a:r>
                      <a:endParaRPr lang="ar-EG" sz="2000" dirty="0"/>
                    </a:p>
                  </a:txBody>
                  <a:tcPr/>
                </a:tc>
                <a:extLst>
                  <a:ext uri="{0D108BD9-81ED-4DB2-BD59-A6C34878D82A}">
                    <a16:rowId xmlns:a16="http://schemas.microsoft.com/office/drawing/2014/main" val="10007"/>
                  </a:ext>
                </a:extLst>
              </a:tr>
              <a:tr h="384426">
                <a:tc>
                  <a:txBody>
                    <a:bodyPr/>
                    <a:lstStyle/>
                    <a:p>
                      <a:pPr algn="l" rtl="0"/>
                      <a:r>
                        <a:rPr lang="en-US" dirty="0"/>
                        <a:t>8 Hours</a:t>
                      </a:r>
                      <a:endParaRPr lang="ar-EG" dirty="0"/>
                    </a:p>
                  </a:txBody>
                  <a:tcPr/>
                </a:tc>
                <a:tc>
                  <a:txBody>
                    <a:bodyPr/>
                    <a:lstStyle/>
                    <a:p>
                      <a:pPr algn="l" rtl="0"/>
                      <a:r>
                        <a:rPr lang="en-US" sz="2000" dirty="0"/>
                        <a:t>Actual</a:t>
                      </a:r>
                      <a:r>
                        <a:rPr lang="en-US" sz="2000" baseline="0" dirty="0"/>
                        <a:t> Time</a:t>
                      </a:r>
                      <a:endParaRPr lang="ar-EG" sz="2000"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34250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14AF-5214-DC88-9761-7027856245BF}"/>
              </a:ext>
            </a:extLst>
          </p:cNvPr>
          <p:cNvSpPr>
            <a:spLocks noGrp="1"/>
          </p:cNvSpPr>
          <p:nvPr>
            <p:ph type="title"/>
          </p:nvPr>
        </p:nvSpPr>
        <p:spPr/>
        <p:txBody>
          <a:bodyPr/>
          <a:lstStyle/>
          <a:p>
            <a:pPr algn="r" rtl="0"/>
            <a:r>
              <a:rPr lang="en-US" b="1" dirty="0">
                <a:effectLst>
                  <a:outerShdw blurRad="38100" dist="38100" dir="2700000" algn="tl">
                    <a:srgbClr val="000000">
                      <a:alpha val="43137"/>
                    </a:srgbClr>
                  </a:outerShdw>
                </a:effectLst>
              </a:rPr>
              <a:t>Task identification</a:t>
            </a:r>
            <a:endParaRPr lang="ar-EG" b="1" dirty="0">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id="{CC595572-FE67-6779-A888-63D59DA9DE9C}"/>
              </a:ext>
            </a:extLst>
          </p:cNvPr>
          <p:cNvSpPr>
            <a:spLocks noGrp="1"/>
          </p:cNvSpPr>
          <p:nvPr>
            <p:ph type="body" idx="1"/>
          </p:nvPr>
        </p:nvSpPr>
        <p:spPr/>
        <p:txBody>
          <a:bodyPr/>
          <a:lstStyle/>
          <a:p>
            <a:endParaRPr lang="ar-EG"/>
          </a:p>
        </p:txBody>
      </p:sp>
    </p:spTree>
    <p:extLst>
      <p:ext uri="{BB962C8B-B14F-4D97-AF65-F5344CB8AC3E}">
        <p14:creationId xmlns:p14="http://schemas.microsoft.com/office/powerpoint/2010/main" val="3179526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614E918-CBB1-E00A-4E8D-6A22D8ACAF88}"/>
              </a:ext>
            </a:extLst>
          </p:cNvPr>
          <p:cNvGraphicFramePr>
            <a:graphicFrameLocks noGrp="1"/>
          </p:cNvGraphicFramePr>
          <p:nvPr>
            <p:extLst>
              <p:ext uri="{D42A27DB-BD31-4B8C-83A1-F6EECF244321}">
                <p14:modId xmlns:p14="http://schemas.microsoft.com/office/powerpoint/2010/main" val="2141700538"/>
              </p:ext>
            </p:extLst>
          </p:nvPr>
        </p:nvGraphicFramePr>
        <p:xfrm>
          <a:off x="519849" y="228600"/>
          <a:ext cx="11152301" cy="6400800"/>
        </p:xfrm>
        <a:graphic>
          <a:graphicData uri="http://schemas.openxmlformats.org/drawingml/2006/table">
            <a:tbl>
              <a:tblPr rtl="1" firstRow="1" bandRow="1">
                <a:tableStyleId>{5C22544A-7EE6-4342-B048-85BDC9FD1C3A}</a:tableStyleId>
              </a:tblPr>
              <a:tblGrid>
                <a:gridCol w="1004964">
                  <a:extLst>
                    <a:ext uri="{9D8B030D-6E8A-4147-A177-3AD203B41FA5}">
                      <a16:colId xmlns:a16="http://schemas.microsoft.com/office/drawing/2014/main" val="3607009501"/>
                    </a:ext>
                  </a:extLst>
                </a:gridCol>
                <a:gridCol w="972911">
                  <a:extLst>
                    <a:ext uri="{9D8B030D-6E8A-4147-A177-3AD203B41FA5}">
                      <a16:colId xmlns:a16="http://schemas.microsoft.com/office/drawing/2014/main" val="1412929000"/>
                    </a:ext>
                  </a:extLst>
                </a:gridCol>
                <a:gridCol w="757965">
                  <a:extLst>
                    <a:ext uri="{9D8B030D-6E8A-4147-A177-3AD203B41FA5}">
                      <a16:colId xmlns:a16="http://schemas.microsoft.com/office/drawing/2014/main" val="3286387480"/>
                    </a:ext>
                  </a:extLst>
                </a:gridCol>
                <a:gridCol w="116840">
                  <a:extLst>
                    <a:ext uri="{9D8B030D-6E8A-4147-A177-3AD203B41FA5}">
                      <a16:colId xmlns:a16="http://schemas.microsoft.com/office/drawing/2014/main" val="3421979901"/>
                    </a:ext>
                  </a:extLst>
                </a:gridCol>
                <a:gridCol w="695923">
                  <a:extLst>
                    <a:ext uri="{9D8B030D-6E8A-4147-A177-3AD203B41FA5}">
                      <a16:colId xmlns:a16="http://schemas.microsoft.com/office/drawing/2014/main" val="3572507434"/>
                    </a:ext>
                  </a:extLst>
                </a:gridCol>
                <a:gridCol w="116840">
                  <a:extLst>
                    <a:ext uri="{9D8B030D-6E8A-4147-A177-3AD203B41FA5}">
                      <a16:colId xmlns:a16="http://schemas.microsoft.com/office/drawing/2014/main" val="3616011670"/>
                    </a:ext>
                  </a:extLst>
                </a:gridCol>
                <a:gridCol w="685912">
                  <a:extLst>
                    <a:ext uri="{9D8B030D-6E8A-4147-A177-3AD203B41FA5}">
                      <a16:colId xmlns:a16="http://schemas.microsoft.com/office/drawing/2014/main" val="469562837"/>
                    </a:ext>
                  </a:extLst>
                </a:gridCol>
                <a:gridCol w="769278">
                  <a:extLst>
                    <a:ext uri="{9D8B030D-6E8A-4147-A177-3AD203B41FA5}">
                      <a16:colId xmlns:a16="http://schemas.microsoft.com/office/drawing/2014/main" val="3893513947"/>
                    </a:ext>
                  </a:extLst>
                </a:gridCol>
                <a:gridCol w="762203">
                  <a:extLst>
                    <a:ext uri="{9D8B030D-6E8A-4147-A177-3AD203B41FA5}">
                      <a16:colId xmlns:a16="http://schemas.microsoft.com/office/drawing/2014/main" val="3658037326"/>
                    </a:ext>
                  </a:extLst>
                </a:gridCol>
                <a:gridCol w="1120415">
                  <a:extLst>
                    <a:ext uri="{9D8B030D-6E8A-4147-A177-3AD203B41FA5}">
                      <a16:colId xmlns:a16="http://schemas.microsoft.com/office/drawing/2014/main" val="1044038239"/>
                    </a:ext>
                  </a:extLst>
                </a:gridCol>
                <a:gridCol w="1205807">
                  <a:extLst>
                    <a:ext uri="{9D8B030D-6E8A-4147-A177-3AD203B41FA5}">
                      <a16:colId xmlns:a16="http://schemas.microsoft.com/office/drawing/2014/main" val="3951253288"/>
                    </a:ext>
                  </a:extLst>
                </a:gridCol>
                <a:gridCol w="1651685">
                  <a:extLst>
                    <a:ext uri="{9D8B030D-6E8A-4147-A177-3AD203B41FA5}">
                      <a16:colId xmlns:a16="http://schemas.microsoft.com/office/drawing/2014/main" val="1434664059"/>
                    </a:ext>
                  </a:extLst>
                </a:gridCol>
                <a:gridCol w="1291558">
                  <a:extLst>
                    <a:ext uri="{9D8B030D-6E8A-4147-A177-3AD203B41FA5}">
                      <a16:colId xmlns:a16="http://schemas.microsoft.com/office/drawing/2014/main" val="3391976623"/>
                    </a:ext>
                  </a:extLst>
                </a:gridCol>
              </a:tblGrid>
              <a:tr h="610585">
                <a:tc>
                  <a:txBody>
                    <a:bodyPr/>
                    <a:lstStyle/>
                    <a:p>
                      <a:pPr algn="l" rtl="0"/>
                      <a:r>
                        <a:rPr lang="en-US" dirty="0"/>
                        <a:t>Status</a:t>
                      </a:r>
                      <a:endParaRPr lang="ar-EG" dirty="0"/>
                    </a:p>
                  </a:txBody>
                  <a:tcPr/>
                </a:tc>
                <a:tc>
                  <a:txBody>
                    <a:bodyPr/>
                    <a:lstStyle/>
                    <a:p>
                      <a:pPr algn="l" rtl="0"/>
                      <a:r>
                        <a:rPr lang="en-US" dirty="0"/>
                        <a:t>Dependency</a:t>
                      </a:r>
                      <a:endParaRPr lang="ar-EG" dirty="0"/>
                    </a:p>
                  </a:txBody>
                  <a:tcPr/>
                </a:tc>
                <a:tc gridSpan="5">
                  <a:txBody>
                    <a:bodyPr/>
                    <a:lstStyle/>
                    <a:p>
                      <a:pPr algn="l" rtl="0"/>
                      <a:r>
                        <a:rPr lang="en-US" dirty="0"/>
                        <a:t>Actual</a:t>
                      </a:r>
                      <a:endParaRPr lang="ar-EG" dirty="0"/>
                    </a:p>
                  </a:txBody>
                  <a:tcPr/>
                </a:tc>
                <a:tc hMerge="1">
                  <a:txBody>
                    <a:bodyPr/>
                    <a:lstStyle/>
                    <a:p>
                      <a:pPr rtl="1"/>
                      <a:endParaRPr lang="ar-EG"/>
                    </a:p>
                  </a:txBody>
                  <a:tcPr/>
                </a:tc>
                <a:tc hMerge="1">
                  <a:txBody>
                    <a:bodyPr/>
                    <a:lstStyle/>
                    <a:p>
                      <a:pPr rtl="1"/>
                      <a:endParaRPr lang="ar-EG"/>
                    </a:p>
                  </a:txBody>
                  <a:tcPr/>
                </a:tc>
                <a:tc hMerge="1">
                  <a:txBody>
                    <a:bodyPr/>
                    <a:lstStyle/>
                    <a:p>
                      <a:pPr rtl="1"/>
                      <a:endParaRPr lang="ar-EG"/>
                    </a:p>
                  </a:txBody>
                  <a:tcPr/>
                </a:tc>
                <a:tc hMerge="1">
                  <a:txBody>
                    <a:bodyPr/>
                    <a:lstStyle/>
                    <a:p>
                      <a:pPr rtl="1"/>
                      <a:endParaRPr lang="ar-EG"/>
                    </a:p>
                  </a:txBody>
                  <a:tcPr/>
                </a:tc>
                <a:tc gridSpan="3">
                  <a:txBody>
                    <a:bodyPr/>
                    <a:lstStyle/>
                    <a:p>
                      <a:pPr algn="l" rtl="0"/>
                      <a:r>
                        <a:rPr lang="en-US" dirty="0"/>
                        <a:t>Estimated</a:t>
                      </a:r>
                      <a:endParaRPr lang="ar-EG" dirty="0"/>
                    </a:p>
                  </a:txBody>
                  <a:tcPr/>
                </a:tc>
                <a:tc hMerge="1">
                  <a:txBody>
                    <a:bodyPr/>
                    <a:lstStyle/>
                    <a:p>
                      <a:pPr rtl="1"/>
                      <a:endParaRPr lang="ar-EG"/>
                    </a:p>
                  </a:txBody>
                  <a:tcPr/>
                </a:tc>
                <a:tc hMerge="1">
                  <a:txBody>
                    <a:bodyPr/>
                    <a:lstStyle/>
                    <a:p>
                      <a:pPr rtl="1"/>
                      <a:endParaRPr lang="ar-EG"/>
                    </a:p>
                  </a:txBody>
                  <a:tcPr/>
                </a:tc>
                <a:tc>
                  <a:txBody>
                    <a:bodyPr/>
                    <a:lstStyle/>
                    <a:p>
                      <a:pPr algn="l" rtl="0"/>
                      <a:r>
                        <a:rPr lang="en-US" dirty="0"/>
                        <a:t>Responsibility</a:t>
                      </a:r>
                      <a:endParaRPr lang="ar-EG" dirty="0"/>
                    </a:p>
                  </a:txBody>
                  <a:tcPr/>
                </a:tc>
                <a:tc>
                  <a:txBody>
                    <a:bodyPr/>
                    <a:lstStyle/>
                    <a:p>
                      <a:pPr algn="l" rtl="0"/>
                      <a:r>
                        <a:rPr lang="en-US" dirty="0"/>
                        <a:t>Task name</a:t>
                      </a:r>
                      <a:endParaRPr lang="ar-EG" dirty="0"/>
                    </a:p>
                  </a:txBody>
                  <a:tcPr/>
                </a:tc>
                <a:tc>
                  <a:txBody>
                    <a:bodyPr/>
                    <a:lstStyle/>
                    <a:p>
                      <a:pPr algn="l" rtl="0"/>
                      <a:r>
                        <a:rPr lang="en-US" dirty="0"/>
                        <a:t>Task ID</a:t>
                      </a:r>
                      <a:endParaRPr lang="ar-EG" dirty="0"/>
                    </a:p>
                  </a:txBody>
                  <a:tcPr/>
                </a:tc>
                <a:extLst>
                  <a:ext uri="{0D108BD9-81ED-4DB2-BD59-A6C34878D82A}">
                    <a16:rowId xmlns:a16="http://schemas.microsoft.com/office/drawing/2014/main" val="3379393013"/>
                  </a:ext>
                </a:extLst>
              </a:tr>
              <a:tr h="610585">
                <a:tc gridSpan="2">
                  <a:txBody>
                    <a:bodyPr/>
                    <a:lstStyle/>
                    <a:p>
                      <a:pPr algn="l" rtl="0"/>
                      <a:r>
                        <a:rPr lang="en-US" dirty="0"/>
                        <a:t>None</a:t>
                      </a:r>
                      <a:endParaRPr lang="ar-EG" dirty="0"/>
                    </a:p>
                  </a:txBody>
                  <a:tcPr/>
                </a:tc>
                <a:tc hMerge="1">
                  <a:txBody>
                    <a:bodyPr/>
                    <a:lstStyle/>
                    <a:p>
                      <a:pPr algn="l" rtl="0"/>
                      <a:endParaRPr lang="ar-EG" dirty="0"/>
                    </a:p>
                  </a:txBody>
                  <a:tcPr/>
                </a:tc>
                <a:tc>
                  <a:txBody>
                    <a:bodyPr/>
                    <a:lstStyle/>
                    <a:p>
                      <a:pPr algn="l" rtl="0"/>
                      <a:r>
                        <a:rPr lang="en-US" dirty="0"/>
                        <a:t>end</a:t>
                      </a:r>
                      <a:endParaRPr lang="ar-EG" dirty="0"/>
                    </a:p>
                  </a:txBody>
                  <a:tcPr/>
                </a:tc>
                <a:tc gridSpan="2">
                  <a:txBody>
                    <a:bodyPr/>
                    <a:lstStyle/>
                    <a:p>
                      <a:pPr algn="l" rtl="0"/>
                      <a:r>
                        <a:rPr lang="en-US" dirty="0"/>
                        <a:t>start</a:t>
                      </a:r>
                      <a:endParaRPr lang="ar-EG" dirty="0"/>
                    </a:p>
                  </a:txBody>
                  <a:tcPr/>
                </a:tc>
                <a:tc hMerge="1">
                  <a:txBody>
                    <a:bodyPr/>
                    <a:lstStyle/>
                    <a:p>
                      <a:pPr rtl="1"/>
                      <a:endParaRPr lang="ar-EG"/>
                    </a:p>
                  </a:txBody>
                  <a:tcPr/>
                </a:tc>
                <a:tc gridSpan="2">
                  <a:txBody>
                    <a:bodyPr/>
                    <a:lstStyle/>
                    <a:p>
                      <a:pPr algn="l" rtl="0"/>
                      <a:r>
                        <a:rPr lang="en-US" dirty="0"/>
                        <a:t>duration</a:t>
                      </a:r>
                      <a:endParaRPr lang="ar-EG" dirty="0"/>
                    </a:p>
                  </a:txBody>
                  <a:tcPr/>
                </a:tc>
                <a:tc hMerge="1">
                  <a:txBody>
                    <a:bodyPr/>
                    <a:lstStyle/>
                    <a:p>
                      <a:pPr rtl="1"/>
                      <a:endParaRPr lang="ar-EG"/>
                    </a:p>
                  </a:txBody>
                  <a:tcPr/>
                </a:tc>
                <a:tc>
                  <a:txBody>
                    <a:bodyPr/>
                    <a:lstStyle/>
                    <a:p>
                      <a:pPr algn="l" rtl="0"/>
                      <a:r>
                        <a:rPr lang="en-US" dirty="0"/>
                        <a:t>End</a:t>
                      </a:r>
                      <a:endParaRPr lang="ar-EG" dirty="0"/>
                    </a:p>
                  </a:txBody>
                  <a:tcPr/>
                </a:tc>
                <a:tc>
                  <a:txBody>
                    <a:bodyPr/>
                    <a:lstStyle/>
                    <a:p>
                      <a:pPr algn="l" rtl="0"/>
                      <a:r>
                        <a:rPr lang="en-US" dirty="0"/>
                        <a:t>Start</a:t>
                      </a:r>
                      <a:endParaRPr lang="ar-EG" dirty="0"/>
                    </a:p>
                  </a:txBody>
                  <a:tcPr/>
                </a:tc>
                <a:tc>
                  <a:txBody>
                    <a:bodyPr/>
                    <a:lstStyle/>
                    <a:p>
                      <a:pPr algn="l" rtl="0"/>
                      <a:r>
                        <a:rPr lang="en-US" dirty="0"/>
                        <a:t>Duration</a:t>
                      </a:r>
                      <a:endParaRPr lang="ar-EG" dirty="0"/>
                    </a:p>
                  </a:txBody>
                  <a:tcPr/>
                </a:tc>
                <a:tc gridSpan="3">
                  <a:txBody>
                    <a:bodyPr/>
                    <a:lstStyle/>
                    <a:p>
                      <a:pPr algn="l" rtl="0"/>
                      <a:r>
                        <a:rPr lang="en-US" dirty="0"/>
                        <a:t>None</a:t>
                      </a:r>
                      <a:endParaRPr lang="ar-EG" dirty="0"/>
                    </a:p>
                  </a:txBody>
                  <a:tcPr/>
                </a:tc>
                <a:tc hMerge="1">
                  <a:txBody>
                    <a:bodyPr/>
                    <a:lstStyle/>
                    <a:p>
                      <a:pPr algn="l" rtl="0"/>
                      <a:endParaRPr lang="ar-EG" dirty="0"/>
                    </a:p>
                  </a:txBody>
                  <a:tcPr/>
                </a:tc>
                <a:tc hMerge="1">
                  <a:txBody>
                    <a:bodyPr/>
                    <a:lstStyle/>
                    <a:p>
                      <a:pPr algn="l" rtl="0"/>
                      <a:endParaRPr lang="ar-EG" dirty="0"/>
                    </a:p>
                  </a:txBody>
                  <a:tcPr/>
                </a:tc>
                <a:extLst>
                  <a:ext uri="{0D108BD9-81ED-4DB2-BD59-A6C34878D82A}">
                    <a16:rowId xmlns:a16="http://schemas.microsoft.com/office/drawing/2014/main" val="693591143"/>
                  </a:ext>
                </a:extLst>
              </a:tr>
              <a:tr h="580206">
                <a:tc>
                  <a:txBody>
                    <a:bodyPr/>
                    <a:lstStyle/>
                    <a:p>
                      <a:pPr algn="l" rtl="0"/>
                      <a:r>
                        <a:rPr lang="en-US" dirty="0"/>
                        <a:t>open</a:t>
                      </a:r>
                      <a:endParaRPr lang="ar-EG" dirty="0"/>
                    </a:p>
                  </a:txBody>
                  <a:tcPr/>
                </a:tc>
                <a:tc>
                  <a:txBody>
                    <a:bodyPr/>
                    <a:lstStyle/>
                    <a:p>
                      <a:pPr algn="l" rtl="0"/>
                      <a:endParaRPr lang="ar-EG" dirty="0"/>
                    </a:p>
                  </a:txBody>
                  <a:tcPr/>
                </a:tc>
                <a:tc gridSpan="2">
                  <a:txBody>
                    <a:bodyPr/>
                    <a:lstStyle/>
                    <a:p>
                      <a:pPr algn="l" rtl="0"/>
                      <a:endParaRPr lang="ar-EG" dirty="0"/>
                    </a:p>
                  </a:txBody>
                  <a:tcPr/>
                </a:tc>
                <a:tc hMerge="1">
                  <a:txBody>
                    <a:bodyPr/>
                    <a:lstStyle/>
                    <a:p>
                      <a:pPr rtl="1"/>
                      <a:endParaRPr lang="ar-EG"/>
                    </a:p>
                  </a:txBody>
                  <a:tcPr/>
                </a:tc>
                <a:tc gridSpan="2">
                  <a:txBody>
                    <a:bodyPr/>
                    <a:lstStyle/>
                    <a:p>
                      <a:pPr algn="l" rtl="0"/>
                      <a:endParaRPr lang="ar-EG" dirty="0"/>
                    </a:p>
                  </a:txBody>
                  <a:tcPr/>
                </a:tc>
                <a:tc hMerge="1">
                  <a:txBody>
                    <a:bodyPr/>
                    <a:lstStyle/>
                    <a:p>
                      <a:pPr rtl="1"/>
                      <a:endParaRPr lang="ar-EG"/>
                    </a:p>
                  </a:txBody>
                  <a:tcPr/>
                </a:tc>
                <a:tc>
                  <a:txBody>
                    <a:bodyPr/>
                    <a:lstStyle/>
                    <a:p>
                      <a:pPr algn="l" rtl="0"/>
                      <a:endParaRPr lang="ar-EG" dirty="0"/>
                    </a:p>
                  </a:txBody>
                  <a:tcPr/>
                </a:tc>
                <a:tc>
                  <a:txBody>
                    <a:bodyPr/>
                    <a:lstStyle/>
                    <a:p>
                      <a:pPr algn="l" rtl="0"/>
                      <a:r>
                        <a:rPr lang="en-US" dirty="0"/>
                        <a:t>12/11/2023</a:t>
                      </a:r>
                      <a:endParaRPr lang="ar-EG" dirty="0"/>
                    </a:p>
                  </a:txBody>
                  <a:tcPr/>
                </a:tc>
                <a:tc>
                  <a:txBody>
                    <a:bodyPr/>
                    <a:lstStyle/>
                    <a:p>
                      <a:pPr algn="l" rtl="0"/>
                      <a:r>
                        <a:rPr lang="en-US" dirty="0"/>
                        <a:t>10/11/2023</a:t>
                      </a:r>
                      <a:endParaRPr lang="ar-EG" dirty="0"/>
                    </a:p>
                  </a:txBody>
                  <a:tcPr/>
                </a:tc>
                <a:tc>
                  <a:txBody>
                    <a:bodyPr/>
                    <a:lstStyle/>
                    <a:p>
                      <a:pPr algn="l" rtl="0"/>
                      <a:r>
                        <a:rPr lang="en-US" dirty="0"/>
                        <a:t>2</a:t>
                      </a:r>
                      <a:endParaRPr lang="ar-EG" dirty="0"/>
                    </a:p>
                  </a:txBody>
                  <a:tcPr/>
                </a:tc>
                <a:tc>
                  <a:txBody>
                    <a:bodyPr/>
                    <a:lstStyle/>
                    <a:p>
                      <a:pPr algn="l" rtl="0"/>
                      <a:r>
                        <a:rPr lang="en-US" dirty="0"/>
                        <a:t>Eng.Mosa</a:t>
                      </a:r>
                      <a:endParaRPr lang="ar-EG" dirty="0"/>
                    </a:p>
                  </a:txBody>
                  <a:tcPr/>
                </a:tc>
                <a:tc>
                  <a:txBody>
                    <a:bodyPr/>
                    <a:lstStyle/>
                    <a:p>
                      <a:pPr algn="l" rtl="0"/>
                      <a:r>
                        <a:rPr lang="en-US" dirty="0"/>
                        <a:t>System Request</a:t>
                      </a:r>
                      <a:endParaRPr lang="ar-EG" dirty="0"/>
                    </a:p>
                  </a:txBody>
                  <a:tcPr/>
                </a:tc>
                <a:tc>
                  <a:txBody>
                    <a:bodyPr/>
                    <a:lstStyle/>
                    <a:p>
                      <a:pPr algn="l" rtl="0"/>
                      <a:r>
                        <a:rPr lang="en-US" dirty="0"/>
                        <a:t>1</a:t>
                      </a:r>
                      <a:endParaRPr lang="ar-EG" dirty="0"/>
                    </a:p>
                  </a:txBody>
                  <a:tcPr/>
                </a:tc>
                <a:extLst>
                  <a:ext uri="{0D108BD9-81ED-4DB2-BD59-A6C34878D82A}">
                    <a16:rowId xmlns:a16="http://schemas.microsoft.com/office/drawing/2014/main" val="3857388752"/>
                  </a:ext>
                </a:extLst>
              </a:tr>
              <a:tr h="58020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open</a:t>
                      </a:r>
                      <a:endParaRPr kumimoji="0" lang="ar-EG"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txBody>
                  <a:tcPr/>
                </a:tc>
                <a:tc>
                  <a:txBody>
                    <a:bodyPr/>
                    <a:lstStyle/>
                    <a:p>
                      <a:pPr algn="l" rtl="0"/>
                      <a:endParaRPr lang="ar-EG"/>
                    </a:p>
                  </a:txBody>
                  <a:tcPr/>
                </a:tc>
                <a:tc gridSpan="2">
                  <a:txBody>
                    <a:bodyPr/>
                    <a:lstStyle/>
                    <a:p>
                      <a:pPr algn="l" rtl="0"/>
                      <a:endParaRPr lang="ar-EG"/>
                    </a:p>
                  </a:txBody>
                  <a:tcPr/>
                </a:tc>
                <a:tc hMerge="1">
                  <a:txBody>
                    <a:bodyPr/>
                    <a:lstStyle/>
                    <a:p>
                      <a:pPr rtl="1"/>
                      <a:endParaRPr lang="ar-EG"/>
                    </a:p>
                  </a:txBody>
                  <a:tcPr/>
                </a:tc>
                <a:tc gridSpan="2">
                  <a:txBody>
                    <a:bodyPr/>
                    <a:lstStyle/>
                    <a:p>
                      <a:pPr algn="l" rtl="0"/>
                      <a:endParaRPr lang="ar-EG"/>
                    </a:p>
                  </a:txBody>
                  <a:tcPr/>
                </a:tc>
                <a:tc hMerge="1">
                  <a:txBody>
                    <a:bodyPr/>
                    <a:lstStyle/>
                    <a:p>
                      <a:pPr rtl="1"/>
                      <a:endParaRPr lang="ar-EG"/>
                    </a:p>
                  </a:txBody>
                  <a:tcPr/>
                </a:tc>
                <a:tc>
                  <a:txBody>
                    <a:bodyPr/>
                    <a:lstStyle/>
                    <a:p>
                      <a:pPr algn="l" rtl="0"/>
                      <a:endParaRPr lang="ar-EG" dirty="0"/>
                    </a:p>
                  </a:txBody>
                  <a:tcPr/>
                </a:tc>
                <a:tc>
                  <a:txBody>
                    <a:bodyPr/>
                    <a:lstStyle/>
                    <a:p>
                      <a:pPr algn="l" rtl="0"/>
                      <a:r>
                        <a:rPr lang="en-US" dirty="0"/>
                        <a:t>6/12/2023</a:t>
                      </a:r>
                      <a:endParaRPr lang="ar-EG" dirty="0"/>
                    </a:p>
                  </a:txBody>
                  <a:tcPr/>
                </a:tc>
                <a:tc>
                  <a:txBody>
                    <a:bodyPr/>
                    <a:lstStyle/>
                    <a:p>
                      <a:pPr algn="l" rtl="0"/>
                      <a:r>
                        <a:rPr lang="en-US" dirty="0"/>
                        <a:t>1/12/2023</a:t>
                      </a:r>
                      <a:endParaRPr lang="ar-EG" dirty="0"/>
                    </a:p>
                  </a:txBody>
                  <a:tcPr/>
                </a:tc>
                <a:tc>
                  <a:txBody>
                    <a:bodyPr/>
                    <a:lstStyle/>
                    <a:p>
                      <a:pPr algn="l" rtl="0"/>
                      <a:r>
                        <a:rPr lang="en-US" dirty="0"/>
                        <a:t>6</a:t>
                      </a:r>
                      <a:endParaRPr lang="ar-EG" dirty="0"/>
                    </a:p>
                  </a:txBody>
                  <a:tcPr/>
                </a:tc>
                <a:tc>
                  <a:txBody>
                    <a:bodyPr/>
                    <a:lstStyle/>
                    <a:p>
                      <a:pPr algn="l" rtl="0"/>
                      <a:r>
                        <a:rPr lang="en-US" dirty="0"/>
                        <a:t>Eng.Habib</a:t>
                      </a:r>
                      <a:endParaRPr lang="ar-EG" dirty="0"/>
                    </a:p>
                  </a:txBody>
                  <a:tcPr/>
                </a:tc>
                <a:tc>
                  <a:txBody>
                    <a:bodyPr/>
                    <a:lstStyle/>
                    <a:p>
                      <a:pPr algn="l" rtl="0"/>
                      <a:r>
                        <a:rPr lang="en-US" dirty="0"/>
                        <a:t>Feasibility Analysis</a:t>
                      </a:r>
                      <a:endParaRPr lang="ar-EG" dirty="0"/>
                    </a:p>
                  </a:txBody>
                  <a:tcPr/>
                </a:tc>
                <a:tc>
                  <a:txBody>
                    <a:bodyPr/>
                    <a:lstStyle/>
                    <a:p>
                      <a:pPr algn="l" rtl="0"/>
                      <a:r>
                        <a:rPr lang="en-US" dirty="0"/>
                        <a:t>1.1.1</a:t>
                      </a:r>
                      <a:endParaRPr lang="ar-EG" dirty="0"/>
                    </a:p>
                  </a:txBody>
                  <a:tcPr/>
                </a:tc>
                <a:extLst>
                  <a:ext uri="{0D108BD9-81ED-4DB2-BD59-A6C34878D82A}">
                    <a16:rowId xmlns:a16="http://schemas.microsoft.com/office/drawing/2014/main" val="1291399557"/>
                  </a:ext>
                </a:extLst>
              </a:tr>
              <a:tr h="58020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open</a:t>
                      </a:r>
                      <a:endParaRPr kumimoji="0" lang="ar-EG"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txBody>
                  <a:tcPr/>
                </a:tc>
                <a:tc>
                  <a:txBody>
                    <a:bodyPr/>
                    <a:lstStyle/>
                    <a:p>
                      <a:pPr algn="l" rtl="0"/>
                      <a:endParaRPr lang="ar-EG"/>
                    </a:p>
                  </a:txBody>
                  <a:tcPr/>
                </a:tc>
                <a:tc gridSpan="2">
                  <a:txBody>
                    <a:bodyPr/>
                    <a:lstStyle/>
                    <a:p>
                      <a:pPr algn="l" rtl="0"/>
                      <a:endParaRPr lang="ar-EG"/>
                    </a:p>
                  </a:txBody>
                  <a:tcPr/>
                </a:tc>
                <a:tc hMerge="1">
                  <a:txBody>
                    <a:bodyPr/>
                    <a:lstStyle/>
                    <a:p>
                      <a:pPr rtl="1"/>
                      <a:endParaRPr lang="ar-EG"/>
                    </a:p>
                  </a:txBody>
                  <a:tcPr/>
                </a:tc>
                <a:tc gridSpan="2">
                  <a:txBody>
                    <a:bodyPr/>
                    <a:lstStyle/>
                    <a:p>
                      <a:pPr algn="l" rtl="0"/>
                      <a:endParaRPr lang="ar-EG"/>
                    </a:p>
                  </a:txBody>
                  <a:tcPr/>
                </a:tc>
                <a:tc hMerge="1">
                  <a:txBody>
                    <a:bodyPr/>
                    <a:lstStyle/>
                    <a:p>
                      <a:pPr rtl="1"/>
                      <a:endParaRPr lang="ar-EG"/>
                    </a:p>
                  </a:txBody>
                  <a:tcPr/>
                </a:tc>
                <a:tc>
                  <a:txBody>
                    <a:bodyPr/>
                    <a:lstStyle/>
                    <a:p>
                      <a:pPr algn="l" rtl="0"/>
                      <a:endParaRPr lang="ar-EG" dirty="0"/>
                    </a:p>
                  </a:txBody>
                  <a:tcPr/>
                </a:tc>
                <a:tc>
                  <a:txBody>
                    <a:bodyPr/>
                    <a:lstStyle/>
                    <a:p>
                      <a:pPr algn="l" rtl="0"/>
                      <a:r>
                        <a:rPr lang="en-US" dirty="0"/>
                        <a:t>1/12/2023</a:t>
                      </a:r>
                      <a:endParaRPr lang="ar-EG" dirty="0"/>
                    </a:p>
                  </a:txBody>
                  <a:tcPr/>
                </a:tc>
                <a:tc>
                  <a:txBody>
                    <a:bodyPr/>
                    <a:lstStyle/>
                    <a:p>
                      <a:pPr algn="l" rtl="0"/>
                      <a:r>
                        <a:rPr lang="en-US" dirty="0"/>
                        <a:t>29/11/2023</a:t>
                      </a:r>
                      <a:endParaRPr lang="ar-EG" dirty="0"/>
                    </a:p>
                  </a:txBody>
                  <a:tcPr/>
                </a:tc>
                <a:tc>
                  <a:txBody>
                    <a:bodyPr/>
                    <a:lstStyle/>
                    <a:p>
                      <a:pPr algn="l" rtl="0"/>
                      <a:r>
                        <a:rPr lang="en-US" dirty="0"/>
                        <a:t>2</a:t>
                      </a:r>
                      <a:endParaRPr lang="ar-EG" dirty="0"/>
                    </a:p>
                  </a:txBody>
                  <a:tcPr/>
                </a:tc>
                <a:tc>
                  <a:txBody>
                    <a:bodyPr/>
                    <a:lstStyle/>
                    <a:p>
                      <a:pPr algn="l" rtl="0"/>
                      <a:r>
                        <a:rPr lang="en-US" dirty="0"/>
                        <a:t>Eng.Basuni</a:t>
                      </a:r>
                      <a:endParaRPr lang="ar-EG" dirty="0"/>
                    </a:p>
                  </a:txBody>
                  <a:tcPr/>
                </a:tc>
                <a:tc>
                  <a:txBody>
                    <a:bodyPr/>
                    <a:lstStyle/>
                    <a:p>
                      <a:pPr algn="l" rtl="0"/>
                      <a:r>
                        <a:rPr lang="en-US" dirty="0"/>
                        <a:t>Methodology</a:t>
                      </a:r>
                      <a:endParaRPr lang="ar-EG" dirty="0"/>
                    </a:p>
                  </a:txBody>
                  <a:tcPr/>
                </a:tc>
                <a:tc>
                  <a:txBody>
                    <a:bodyPr/>
                    <a:lstStyle/>
                    <a:p>
                      <a:pPr algn="l" rtl="0"/>
                      <a:r>
                        <a:rPr lang="en-US" dirty="0"/>
                        <a:t>1.2</a:t>
                      </a:r>
                      <a:endParaRPr lang="ar-EG" dirty="0"/>
                    </a:p>
                  </a:txBody>
                  <a:tcPr/>
                </a:tc>
                <a:extLst>
                  <a:ext uri="{0D108BD9-81ED-4DB2-BD59-A6C34878D82A}">
                    <a16:rowId xmlns:a16="http://schemas.microsoft.com/office/drawing/2014/main" val="2292766144"/>
                  </a:ext>
                </a:extLst>
              </a:tr>
              <a:tr h="58020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open</a:t>
                      </a:r>
                      <a:endParaRPr kumimoji="0" lang="ar-EG"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txBody>
                  <a:tcPr/>
                </a:tc>
                <a:tc>
                  <a:txBody>
                    <a:bodyPr/>
                    <a:lstStyle/>
                    <a:p>
                      <a:pPr algn="l" rtl="0"/>
                      <a:r>
                        <a:rPr lang="en-US" dirty="0"/>
                        <a:t>1.1.1</a:t>
                      </a:r>
                    </a:p>
                    <a:p>
                      <a:pPr algn="l" rtl="0"/>
                      <a:r>
                        <a:rPr lang="en-US" dirty="0"/>
                        <a:t>1.2.1</a:t>
                      </a:r>
                      <a:endParaRPr lang="ar-EG" dirty="0"/>
                    </a:p>
                  </a:txBody>
                  <a:tcPr/>
                </a:tc>
                <a:tc gridSpan="2">
                  <a:txBody>
                    <a:bodyPr/>
                    <a:lstStyle/>
                    <a:p>
                      <a:pPr algn="l" rtl="0"/>
                      <a:endParaRPr lang="ar-EG"/>
                    </a:p>
                  </a:txBody>
                  <a:tcPr/>
                </a:tc>
                <a:tc hMerge="1">
                  <a:txBody>
                    <a:bodyPr/>
                    <a:lstStyle/>
                    <a:p>
                      <a:pPr rtl="1"/>
                      <a:endParaRPr lang="ar-EG"/>
                    </a:p>
                  </a:txBody>
                  <a:tcPr/>
                </a:tc>
                <a:tc gridSpan="2">
                  <a:txBody>
                    <a:bodyPr/>
                    <a:lstStyle/>
                    <a:p>
                      <a:pPr algn="l" rtl="0"/>
                      <a:endParaRPr lang="ar-EG"/>
                    </a:p>
                  </a:txBody>
                  <a:tcPr/>
                </a:tc>
                <a:tc hMerge="1">
                  <a:txBody>
                    <a:bodyPr/>
                    <a:lstStyle/>
                    <a:p>
                      <a:pPr rtl="1"/>
                      <a:endParaRPr lang="ar-EG"/>
                    </a:p>
                  </a:txBody>
                  <a:tcPr/>
                </a:tc>
                <a:tc>
                  <a:txBody>
                    <a:bodyPr/>
                    <a:lstStyle/>
                    <a:p>
                      <a:pPr algn="l" rtl="0"/>
                      <a:endParaRPr lang="ar-EG"/>
                    </a:p>
                  </a:txBody>
                  <a:tcPr/>
                </a:tc>
                <a:tc>
                  <a:txBody>
                    <a:bodyPr/>
                    <a:lstStyle/>
                    <a:p>
                      <a:pPr algn="l" rtl="0"/>
                      <a:r>
                        <a:rPr lang="en-US" dirty="0"/>
                        <a:t>4/11/2023</a:t>
                      </a:r>
                      <a:endParaRPr lang="ar-EG" dirty="0"/>
                    </a:p>
                  </a:txBody>
                  <a:tcPr/>
                </a:tc>
                <a:tc>
                  <a:txBody>
                    <a:bodyPr/>
                    <a:lstStyle/>
                    <a:p>
                      <a:pPr algn="l" rtl="0"/>
                      <a:r>
                        <a:rPr lang="en-US" dirty="0"/>
                        <a:t>1/11/2023</a:t>
                      </a:r>
                      <a:endParaRPr lang="ar-EG" dirty="0"/>
                    </a:p>
                  </a:txBody>
                  <a:tcPr/>
                </a:tc>
                <a:tc>
                  <a:txBody>
                    <a:bodyPr/>
                    <a:lstStyle/>
                    <a:p>
                      <a:pPr algn="l" rtl="0"/>
                      <a:r>
                        <a:rPr lang="en-US" dirty="0"/>
                        <a:t>3</a:t>
                      </a:r>
                      <a:endParaRPr lang="ar-EG" dirty="0"/>
                    </a:p>
                  </a:txBody>
                  <a:tcPr/>
                </a:tc>
                <a:tc>
                  <a:txBody>
                    <a:bodyPr/>
                    <a:lstStyle/>
                    <a:p>
                      <a:pPr algn="l" rtl="0"/>
                      <a:r>
                        <a:rPr lang="en-US" dirty="0"/>
                        <a:t>Eng.Zidan</a:t>
                      </a:r>
                      <a:endParaRPr lang="ar-EG" dirty="0"/>
                    </a:p>
                  </a:txBody>
                  <a:tcPr/>
                </a:tc>
                <a:tc>
                  <a:txBody>
                    <a:bodyPr/>
                    <a:lstStyle/>
                    <a:p>
                      <a:pPr algn="l" rtl="0"/>
                      <a:r>
                        <a:rPr lang="en-US" dirty="0"/>
                        <a:t>Time Estimation</a:t>
                      </a:r>
                      <a:endParaRPr lang="ar-EG" dirty="0"/>
                    </a:p>
                  </a:txBody>
                  <a:tcPr/>
                </a:tc>
                <a:tc>
                  <a:txBody>
                    <a:bodyPr/>
                    <a:lstStyle/>
                    <a:p>
                      <a:pPr algn="l" rtl="0"/>
                      <a:r>
                        <a:rPr lang="en-US" dirty="0"/>
                        <a:t>1.2.1</a:t>
                      </a:r>
                      <a:endParaRPr lang="ar-EG" dirty="0"/>
                    </a:p>
                  </a:txBody>
                  <a:tcPr/>
                </a:tc>
                <a:extLst>
                  <a:ext uri="{0D108BD9-81ED-4DB2-BD59-A6C34878D82A}">
                    <a16:rowId xmlns:a16="http://schemas.microsoft.com/office/drawing/2014/main" val="2105174220"/>
                  </a:ext>
                </a:extLst>
              </a:tr>
              <a:tr h="58020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open</a:t>
                      </a:r>
                      <a:endParaRPr kumimoji="0" lang="ar-EG"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txBody>
                  <a:tcPr/>
                </a:tc>
                <a:tc>
                  <a:txBody>
                    <a:bodyPr/>
                    <a:lstStyle/>
                    <a:p>
                      <a:pPr algn="l" rtl="0"/>
                      <a:endParaRPr lang="ar-EG" dirty="0"/>
                    </a:p>
                  </a:txBody>
                  <a:tcPr/>
                </a:tc>
                <a:tc gridSpan="2">
                  <a:txBody>
                    <a:bodyPr/>
                    <a:lstStyle/>
                    <a:p>
                      <a:pPr algn="l" rtl="0"/>
                      <a:endParaRPr lang="ar-EG"/>
                    </a:p>
                  </a:txBody>
                  <a:tcPr/>
                </a:tc>
                <a:tc hMerge="1">
                  <a:txBody>
                    <a:bodyPr/>
                    <a:lstStyle/>
                    <a:p>
                      <a:pPr rtl="1"/>
                      <a:endParaRPr lang="ar-EG"/>
                    </a:p>
                  </a:txBody>
                  <a:tcPr/>
                </a:tc>
                <a:tc gridSpan="2">
                  <a:txBody>
                    <a:bodyPr/>
                    <a:lstStyle/>
                    <a:p>
                      <a:pPr algn="l" rtl="0"/>
                      <a:endParaRPr lang="ar-EG"/>
                    </a:p>
                  </a:txBody>
                  <a:tcPr/>
                </a:tc>
                <a:tc hMerge="1">
                  <a:txBody>
                    <a:bodyPr/>
                    <a:lstStyle/>
                    <a:p>
                      <a:pPr rtl="1"/>
                      <a:endParaRPr lang="ar-EG"/>
                    </a:p>
                  </a:txBody>
                  <a:tcPr/>
                </a:tc>
                <a:tc>
                  <a:txBody>
                    <a:bodyPr/>
                    <a:lstStyle/>
                    <a:p>
                      <a:pPr algn="l" rtl="0"/>
                      <a:endParaRPr lang="ar-EG" dirty="0"/>
                    </a:p>
                  </a:txBody>
                  <a:tcPr/>
                </a:tc>
                <a:tc>
                  <a:txBody>
                    <a:bodyPr/>
                    <a:lstStyle/>
                    <a:p>
                      <a:pPr algn="l" rtl="0"/>
                      <a:r>
                        <a:rPr lang="en-US" dirty="0"/>
                        <a:t>20/11/2023</a:t>
                      </a:r>
                      <a:endParaRPr lang="ar-EG" dirty="0"/>
                    </a:p>
                  </a:txBody>
                  <a:tcPr/>
                </a:tc>
                <a:tc>
                  <a:txBody>
                    <a:bodyPr/>
                    <a:lstStyle/>
                    <a:p>
                      <a:pPr algn="l" rtl="0"/>
                      <a:r>
                        <a:rPr lang="en-US" dirty="0"/>
                        <a:t>18/11/2023</a:t>
                      </a:r>
                      <a:endParaRPr lang="ar-EG" dirty="0"/>
                    </a:p>
                  </a:txBody>
                  <a:tcPr/>
                </a:tc>
                <a:tc>
                  <a:txBody>
                    <a:bodyPr/>
                    <a:lstStyle/>
                    <a:p>
                      <a:pPr algn="l" rtl="0"/>
                      <a:r>
                        <a:rPr lang="en-US" dirty="0"/>
                        <a:t>2</a:t>
                      </a:r>
                      <a:endParaRPr lang="ar-EG" dirty="0"/>
                    </a:p>
                  </a:txBody>
                  <a:tcPr/>
                </a:tc>
                <a:tc>
                  <a:txBody>
                    <a:bodyPr/>
                    <a:lstStyle/>
                    <a:p>
                      <a:pPr algn="l" rtl="0"/>
                      <a:r>
                        <a:rPr lang="en-US" dirty="0"/>
                        <a:t>Eng.Habib</a:t>
                      </a:r>
                      <a:endParaRPr lang="ar-EG" dirty="0"/>
                    </a:p>
                  </a:txBody>
                  <a:tcPr/>
                </a:tc>
                <a:tc>
                  <a:txBody>
                    <a:bodyPr/>
                    <a:lstStyle/>
                    <a:p>
                      <a:pPr algn="l" rtl="0"/>
                      <a:r>
                        <a:rPr lang="en-US" dirty="0"/>
                        <a:t>Task identification</a:t>
                      </a:r>
                      <a:endParaRPr lang="ar-EG" dirty="0"/>
                    </a:p>
                  </a:txBody>
                  <a:tcPr/>
                </a:tc>
                <a:tc>
                  <a:txBody>
                    <a:bodyPr/>
                    <a:lstStyle/>
                    <a:p>
                      <a:pPr algn="l" rtl="0"/>
                      <a:r>
                        <a:rPr lang="en-US" dirty="0"/>
                        <a:t>1.2.2</a:t>
                      </a:r>
                      <a:endParaRPr lang="ar-EG" dirty="0"/>
                    </a:p>
                  </a:txBody>
                  <a:tcPr/>
                </a:tc>
                <a:extLst>
                  <a:ext uri="{0D108BD9-81ED-4DB2-BD59-A6C34878D82A}">
                    <a16:rowId xmlns:a16="http://schemas.microsoft.com/office/drawing/2014/main" val="2446475549"/>
                  </a:ext>
                </a:extLst>
              </a:tr>
              <a:tr h="58020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open</a:t>
                      </a:r>
                      <a:endParaRPr kumimoji="0" lang="ar-EG"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txBody>
                  <a:tcPr/>
                </a:tc>
                <a:tc>
                  <a:txBody>
                    <a:bodyPr/>
                    <a:lstStyle/>
                    <a:p>
                      <a:pPr algn="l" rtl="0"/>
                      <a:r>
                        <a:rPr lang="en-US" dirty="0"/>
                        <a:t>1.2.1</a:t>
                      </a:r>
                      <a:endParaRPr lang="ar-EG" dirty="0"/>
                    </a:p>
                  </a:txBody>
                  <a:tcPr/>
                </a:tc>
                <a:tc gridSpan="2">
                  <a:txBody>
                    <a:bodyPr/>
                    <a:lstStyle/>
                    <a:p>
                      <a:pPr algn="l" rtl="0"/>
                      <a:endParaRPr lang="ar-EG"/>
                    </a:p>
                  </a:txBody>
                  <a:tcPr/>
                </a:tc>
                <a:tc hMerge="1">
                  <a:txBody>
                    <a:bodyPr/>
                    <a:lstStyle/>
                    <a:p>
                      <a:pPr rtl="1"/>
                      <a:endParaRPr lang="ar-EG"/>
                    </a:p>
                  </a:txBody>
                  <a:tcPr/>
                </a:tc>
                <a:tc gridSpan="2">
                  <a:txBody>
                    <a:bodyPr/>
                    <a:lstStyle/>
                    <a:p>
                      <a:pPr algn="l" rtl="0"/>
                      <a:endParaRPr lang="ar-EG"/>
                    </a:p>
                  </a:txBody>
                  <a:tcPr/>
                </a:tc>
                <a:tc hMerge="1">
                  <a:txBody>
                    <a:bodyPr/>
                    <a:lstStyle/>
                    <a:p>
                      <a:pPr rtl="1"/>
                      <a:endParaRPr lang="ar-EG"/>
                    </a:p>
                  </a:txBody>
                  <a:tcPr/>
                </a:tc>
                <a:tc>
                  <a:txBody>
                    <a:bodyPr/>
                    <a:lstStyle/>
                    <a:p>
                      <a:pPr algn="l" rtl="0"/>
                      <a:endParaRPr lang="ar-EG" dirty="0"/>
                    </a:p>
                  </a:txBody>
                  <a:tcPr/>
                </a:tc>
                <a:tc>
                  <a:txBody>
                    <a:bodyPr/>
                    <a:lstStyle/>
                    <a:p>
                      <a:pPr algn="l" rtl="0"/>
                      <a:r>
                        <a:rPr lang="en-US" dirty="0"/>
                        <a:t>12/12/2023</a:t>
                      </a:r>
                      <a:endParaRPr lang="ar-EG" dirty="0"/>
                    </a:p>
                  </a:txBody>
                  <a:tcPr/>
                </a:tc>
                <a:tc>
                  <a:txBody>
                    <a:bodyPr/>
                    <a:lstStyle/>
                    <a:p>
                      <a:pPr algn="l" rtl="0"/>
                      <a:r>
                        <a:rPr lang="en-US" dirty="0"/>
                        <a:t>7/12/2023</a:t>
                      </a:r>
                      <a:endParaRPr lang="ar-EG" dirty="0"/>
                    </a:p>
                  </a:txBody>
                  <a:tcPr/>
                </a:tc>
                <a:tc>
                  <a:txBody>
                    <a:bodyPr/>
                    <a:lstStyle/>
                    <a:p>
                      <a:pPr algn="l" rtl="0"/>
                      <a:r>
                        <a:rPr lang="en-US" dirty="0"/>
                        <a:t>3</a:t>
                      </a:r>
                      <a:endParaRPr lang="ar-EG" dirty="0"/>
                    </a:p>
                  </a:txBody>
                  <a:tcPr/>
                </a:tc>
                <a:tc>
                  <a:txBody>
                    <a:bodyPr/>
                    <a:lstStyle/>
                    <a:p>
                      <a:pPr algn="l" rtl="0"/>
                      <a:r>
                        <a:rPr lang="en-US" dirty="0"/>
                        <a:t>Eng.Basuni</a:t>
                      </a:r>
                      <a:endParaRPr lang="ar-EG" dirty="0"/>
                    </a:p>
                  </a:txBody>
                  <a:tcPr/>
                </a:tc>
                <a:tc>
                  <a:txBody>
                    <a:bodyPr/>
                    <a:lstStyle/>
                    <a:p>
                      <a:pPr algn="l" rtl="0"/>
                      <a:r>
                        <a:rPr lang="en-US" dirty="0"/>
                        <a:t>Pert chart</a:t>
                      </a:r>
                      <a:endParaRPr lang="ar-EG" dirty="0"/>
                    </a:p>
                  </a:txBody>
                  <a:tcPr/>
                </a:tc>
                <a:tc>
                  <a:txBody>
                    <a:bodyPr/>
                    <a:lstStyle/>
                    <a:p>
                      <a:pPr algn="l" rtl="0"/>
                      <a:r>
                        <a:rPr lang="en-US" dirty="0"/>
                        <a:t>1.3</a:t>
                      </a:r>
                      <a:endParaRPr lang="ar-EG" dirty="0"/>
                    </a:p>
                  </a:txBody>
                  <a:tcPr/>
                </a:tc>
                <a:extLst>
                  <a:ext uri="{0D108BD9-81ED-4DB2-BD59-A6C34878D82A}">
                    <a16:rowId xmlns:a16="http://schemas.microsoft.com/office/drawing/2014/main" val="15517728"/>
                  </a:ext>
                </a:extLst>
              </a:tr>
              <a:tr h="58020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open</a:t>
                      </a:r>
                      <a:endParaRPr kumimoji="0" lang="ar-EG"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txBody>
                  <a:tcPr/>
                </a:tc>
                <a:tc>
                  <a:txBody>
                    <a:bodyPr/>
                    <a:lstStyle/>
                    <a:p>
                      <a:pPr algn="l" rtl="0"/>
                      <a:r>
                        <a:rPr lang="en-US" dirty="0"/>
                        <a:t>1.1.1</a:t>
                      </a:r>
                      <a:endParaRPr lang="ar-EG" dirty="0"/>
                    </a:p>
                  </a:txBody>
                  <a:tcPr/>
                </a:tc>
                <a:tc gridSpan="2">
                  <a:txBody>
                    <a:bodyPr/>
                    <a:lstStyle/>
                    <a:p>
                      <a:pPr algn="l" rtl="0"/>
                      <a:endParaRPr lang="ar-EG"/>
                    </a:p>
                  </a:txBody>
                  <a:tcPr/>
                </a:tc>
                <a:tc hMerge="1">
                  <a:txBody>
                    <a:bodyPr/>
                    <a:lstStyle/>
                    <a:p>
                      <a:pPr rtl="1"/>
                      <a:endParaRPr lang="ar-EG"/>
                    </a:p>
                  </a:txBody>
                  <a:tcPr/>
                </a:tc>
                <a:tc gridSpan="2">
                  <a:txBody>
                    <a:bodyPr/>
                    <a:lstStyle/>
                    <a:p>
                      <a:pPr algn="l" rtl="0"/>
                      <a:endParaRPr lang="ar-EG"/>
                    </a:p>
                  </a:txBody>
                  <a:tcPr/>
                </a:tc>
                <a:tc hMerge="1">
                  <a:txBody>
                    <a:bodyPr/>
                    <a:lstStyle/>
                    <a:p>
                      <a:pPr rtl="1"/>
                      <a:endParaRPr lang="ar-EG"/>
                    </a:p>
                  </a:txBody>
                  <a:tcPr/>
                </a:tc>
                <a:tc>
                  <a:txBody>
                    <a:bodyPr/>
                    <a:lstStyle/>
                    <a:p>
                      <a:pPr algn="l" rtl="0"/>
                      <a:endParaRPr lang="ar-EG" dirty="0"/>
                    </a:p>
                  </a:txBody>
                  <a:tcPr/>
                </a:tc>
                <a:tc>
                  <a:txBody>
                    <a:bodyPr/>
                    <a:lstStyle/>
                    <a:p>
                      <a:pPr algn="l" rtl="0"/>
                      <a:r>
                        <a:rPr lang="en-US" dirty="0"/>
                        <a:t>12/12/2023</a:t>
                      </a:r>
                      <a:endParaRPr lang="ar-EG" dirty="0"/>
                    </a:p>
                  </a:txBody>
                  <a:tcPr/>
                </a:tc>
                <a:tc>
                  <a:txBody>
                    <a:bodyPr/>
                    <a:lstStyle/>
                    <a:p>
                      <a:pPr algn="l" rtl="0"/>
                      <a:r>
                        <a:rPr lang="en-US" dirty="0"/>
                        <a:t>10/12/2023</a:t>
                      </a:r>
                      <a:endParaRPr lang="ar-EG" dirty="0"/>
                    </a:p>
                  </a:txBody>
                  <a:tcPr/>
                </a:tc>
                <a:tc>
                  <a:txBody>
                    <a:bodyPr/>
                    <a:lstStyle/>
                    <a:p>
                      <a:pPr algn="l" rtl="0"/>
                      <a:r>
                        <a:rPr lang="en-US" dirty="0"/>
                        <a:t>2</a:t>
                      </a:r>
                      <a:endParaRPr lang="ar-EG" dirty="0"/>
                    </a:p>
                  </a:txBody>
                  <a:tcPr/>
                </a:tc>
                <a:tc>
                  <a:txBody>
                    <a:bodyPr/>
                    <a:lstStyle/>
                    <a:p>
                      <a:pPr algn="l" rtl="0"/>
                      <a:r>
                        <a:rPr lang="en-US" dirty="0"/>
                        <a:t>Eng.Zidan</a:t>
                      </a:r>
                      <a:endParaRPr lang="ar-EG" dirty="0"/>
                    </a:p>
                  </a:txBody>
                  <a:tcPr/>
                </a:tc>
                <a:tc>
                  <a:txBody>
                    <a:bodyPr/>
                    <a:lstStyle/>
                    <a:p>
                      <a:pPr algn="l" rtl="0"/>
                      <a:r>
                        <a:rPr lang="en-US" dirty="0"/>
                        <a:t>Gant chart</a:t>
                      </a:r>
                      <a:endParaRPr lang="ar-EG" dirty="0"/>
                    </a:p>
                  </a:txBody>
                  <a:tcPr/>
                </a:tc>
                <a:tc>
                  <a:txBody>
                    <a:bodyPr/>
                    <a:lstStyle/>
                    <a:p>
                      <a:pPr algn="l" rtl="0"/>
                      <a:r>
                        <a:rPr lang="en-US" dirty="0"/>
                        <a:t>1.3.1</a:t>
                      </a:r>
                      <a:endParaRPr lang="ar-EG" dirty="0"/>
                    </a:p>
                  </a:txBody>
                  <a:tcPr/>
                </a:tc>
                <a:extLst>
                  <a:ext uri="{0D108BD9-81ED-4DB2-BD59-A6C34878D82A}">
                    <a16:rowId xmlns:a16="http://schemas.microsoft.com/office/drawing/2014/main" val="3927768349"/>
                  </a:ext>
                </a:extLst>
              </a:tr>
              <a:tr h="58020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open</a:t>
                      </a:r>
                      <a:endParaRPr kumimoji="0" lang="ar-EG"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txBody>
                  <a:tcPr/>
                </a:tc>
                <a:tc>
                  <a:txBody>
                    <a:bodyPr/>
                    <a:lstStyle/>
                    <a:p>
                      <a:pPr algn="l" rtl="0"/>
                      <a:endParaRPr lang="ar-EG" dirty="0"/>
                    </a:p>
                  </a:txBody>
                  <a:tcPr/>
                </a:tc>
                <a:tc gridSpan="2">
                  <a:txBody>
                    <a:bodyPr/>
                    <a:lstStyle/>
                    <a:p>
                      <a:pPr algn="l" rtl="0"/>
                      <a:endParaRPr lang="ar-EG" dirty="0"/>
                    </a:p>
                  </a:txBody>
                  <a:tcPr/>
                </a:tc>
                <a:tc hMerge="1">
                  <a:txBody>
                    <a:bodyPr/>
                    <a:lstStyle/>
                    <a:p>
                      <a:pPr rtl="1"/>
                      <a:endParaRPr lang="ar-EG"/>
                    </a:p>
                  </a:txBody>
                  <a:tcPr/>
                </a:tc>
                <a:tc gridSpan="2">
                  <a:txBody>
                    <a:bodyPr/>
                    <a:lstStyle/>
                    <a:p>
                      <a:pPr algn="l" rtl="0"/>
                      <a:endParaRPr lang="ar-EG" dirty="0"/>
                    </a:p>
                  </a:txBody>
                  <a:tcPr/>
                </a:tc>
                <a:tc hMerge="1">
                  <a:txBody>
                    <a:bodyPr/>
                    <a:lstStyle/>
                    <a:p>
                      <a:pPr rtl="1"/>
                      <a:endParaRPr lang="ar-EG"/>
                    </a:p>
                  </a:txBody>
                  <a:tcPr/>
                </a:tc>
                <a:tc>
                  <a:txBody>
                    <a:bodyPr/>
                    <a:lstStyle/>
                    <a:p>
                      <a:pPr algn="l" rtl="0"/>
                      <a:endParaRPr lang="ar-EG" dirty="0"/>
                    </a:p>
                  </a:txBody>
                  <a:tcPr/>
                </a:tc>
                <a:tc>
                  <a:txBody>
                    <a:bodyPr/>
                    <a:lstStyle/>
                    <a:p>
                      <a:pPr algn="l" rtl="0"/>
                      <a:r>
                        <a:rPr lang="en-US" dirty="0"/>
                        <a:t>16/12/2023</a:t>
                      </a:r>
                      <a:endParaRPr lang="ar-EG" dirty="0"/>
                    </a:p>
                  </a:txBody>
                  <a:tcPr/>
                </a:tc>
                <a:tc>
                  <a:txBody>
                    <a:bodyPr/>
                    <a:lstStyle/>
                    <a:p>
                      <a:pPr algn="l" rtl="0"/>
                      <a:r>
                        <a:rPr lang="en-US" dirty="0"/>
                        <a:t>12/12/2023</a:t>
                      </a:r>
                      <a:endParaRPr lang="ar-EG" dirty="0"/>
                    </a:p>
                  </a:txBody>
                  <a:tcPr/>
                </a:tc>
                <a:tc>
                  <a:txBody>
                    <a:bodyPr/>
                    <a:lstStyle/>
                    <a:p>
                      <a:pPr algn="l" rtl="0"/>
                      <a:r>
                        <a:rPr lang="en-US" dirty="0"/>
                        <a:t>4</a:t>
                      </a:r>
                      <a:endParaRPr lang="ar-EG" dirty="0"/>
                    </a:p>
                  </a:txBody>
                  <a:tcPr/>
                </a:tc>
                <a:tc>
                  <a:txBody>
                    <a:bodyPr/>
                    <a:lstStyle/>
                    <a:p>
                      <a:pPr algn="l" rtl="0"/>
                      <a:r>
                        <a:rPr lang="en-US" dirty="0"/>
                        <a:t>Eng.Mosa</a:t>
                      </a:r>
                      <a:endParaRPr lang="ar-EG" dirty="0"/>
                    </a:p>
                  </a:txBody>
                  <a:tcPr/>
                </a:tc>
                <a:tc>
                  <a:txBody>
                    <a:bodyPr/>
                    <a:lstStyle/>
                    <a:p>
                      <a:pPr algn="l" rtl="0"/>
                      <a:r>
                        <a:rPr lang="en-US" dirty="0"/>
                        <a:t>Scope management</a:t>
                      </a:r>
                      <a:endParaRPr lang="ar-EG" dirty="0"/>
                    </a:p>
                  </a:txBody>
                  <a:tcPr/>
                </a:tc>
                <a:tc>
                  <a:txBody>
                    <a:bodyPr/>
                    <a:lstStyle/>
                    <a:p>
                      <a:pPr algn="l" rtl="0"/>
                      <a:r>
                        <a:rPr lang="en-US" dirty="0"/>
                        <a:t>1.3.2</a:t>
                      </a:r>
                      <a:endParaRPr lang="ar-EG" dirty="0"/>
                    </a:p>
                  </a:txBody>
                  <a:tcPr/>
                </a:tc>
                <a:extLst>
                  <a:ext uri="{0D108BD9-81ED-4DB2-BD59-A6C34878D82A}">
                    <a16:rowId xmlns:a16="http://schemas.microsoft.com/office/drawing/2014/main" val="12348847"/>
                  </a:ext>
                </a:extLst>
              </a:tr>
            </a:tbl>
          </a:graphicData>
        </a:graphic>
      </p:graphicFrame>
    </p:spTree>
    <p:extLst>
      <p:ext uri="{BB962C8B-B14F-4D97-AF65-F5344CB8AC3E}">
        <p14:creationId xmlns:p14="http://schemas.microsoft.com/office/powerpoint/2010/main" val="1737570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495EAB-E580-DADF-6C92-B495CD58D923}"/>
              </a:ext>
            </a:extLst>
          </p:cNvPr>
          <p:cNvSpPr txBox="1"/>
          <p:nvPr/>
        </p:nvSpPr>
        <p:spPr>
          <a:xfrm>
            <a:off x="3968685" y="273377"/>
            <a:ext cx="6174557" cy="830997"/>
          </a:xfrm>
          <a:prstGeom prst="rect">
            <a:avLst/>
          </a:prstGeom>
          <a:noFill/>
        </p:spPr>
        <p:txBody>
          <a:bodyPr wrap="square" rtlCol="1">
            <a:spAutoFit/>
          </a:bodyPr>
          <a:lstStyle/>
          <a:p>
            <a:r>
              <a:rPr lang="en-GB" sz="4800" b="1" u="sng" dirty="0"/>
              <a:t>Time Estimation</a:t>
            </a:r>
            <a:endParaRPr lang="ar-EG" sz="4800" b="1" u="sng" dirty="0"/>
          </a:p>
        </p:txBody>
      </p:sp>
      <p:graphicFrame>
        <p:nvGraphicFramePr>
          <p:cNvPr id="3" name="Table 2">
            <a:extLst>
              <a:ext uri="{FF2B5EF4-FFF2-40B4-BE49-F238E27FC236}">
                <a16:creationId xmlns:a16="http://schemas.microsoft.com/office/drawing/2014/main" id="{EA2E2309-29AC-F3F3-6D54-E16935323D7A}"/>
              </a:ext>
            </a:extLst>
          </p:cNvPr>
          <p:cNvGraphicFramePr>
            <a:graphicFrameLocks noGrp="1"/>
          </p:cNvGraphicFramePr>
          <p:nvPr>
            <p:extLst>
              <p:ext uri="{D42A27DB-BD31-4B8C-83A1-F6EECF244321}">
                <p14:modId xmlns:p14="http://schemas.microsoft.com/office/powerpoint/2010/main" val="290805283"/>
              </p:ext>
            </p:extLst>
          </p:nvPr>
        </p:nvGraphicFramePr>
        <p:xfrm>
          <a:off x="2036190" y="1517717"/>
          <a:ext cx="8544350" cy="3235592"/>
        </p:xfrm>
        <a:graphic>
          <a:graphicData uri="http://schemas.openxmlformats.org/drawingml/2006/table">
            <a:tbl>
              <a:tblPr rtl="1" firstRow="1" bandRow="1">
                <a:tableStyleId>{5C22544A-7EE6-4342-B048-85BDC9FD1C3A}</a:tableStyleId>
              </a:tblPr>
              <a:tblGrid>
                <a:gridCol w="1708870">
                  <a:extLst>
                    <a:ext uri="{9D8B030D-6E8A-4147-A177-3AD203B41FA5}">
                      <a16:colId xmlns:a16="http://schemas.microsoft.com/office/drawing/2014/main" val="3885248501"/>
                    </a:ext>
                  </a:extLst>
                </a:gridCol>
                <a:gridCol w="1708870">
                  <a:extLst>
                    <a:ext uri="{9D8B030D-6E8A-4147-A177-3AD203B41FA5}">
                      <a16:colId xmlns:a16="http://schemas.microsoft.com/office/drawing/2014/main" val="1257845649"/>
                    </a:ext>
                  </a:extLst>
                </a:gridCol>
                <a:gridCol w="1708870">
                  <a:extLst>
                    <a:ext uri="{9D8B030D-6E8A-4147-A177-3AD203B41FA5}">
                      <a16:colId xmlns:a16="http://schemas.microsoft.com/office/drawing/2014/main" val="10843782"/>
                    </a:ext>
                  </a:extLst>
                </a:gridCol>
                <a:gridCol w="1708870">
                  <a:extLst>
                    <a:ext uri="{9D8B030D-6E8A-4147-A177-3AD203B41FA5}">
                      <a16:colId xmlns:a16="http://schemas.microsoft.com/office/drawing/2014/main" val="2239441569"/>
                    </a:ext>
                  </a:extLst>
                </a:gridCol>
                <a:gridCol w="1708870">
                  <a:extLst>
                    <a:ext uri="{9D8B030D-6E8A-4147-A177-3AD203B41FA5}">
                      <a16:colId xmlns:a16="http://schemas.microsoft.com/office/drawing/2014/main" val="3791097403"/>
                    </a:ext>
                  </a:extLst>
                </a:gridCol>
              </a:tblGrid>
              <a:tr h="643831">
                <a:tc>
                  <a:txBody>
                    <a:bodyPr/>
                    <a:lstStyle/>
                    <a:p>
                      <a:pPr rtl="1"/>
                      <a:r>
                        <a:rPr lang="en-GB" dirty="0"/>
                        <a:t>Implementation</a:t>
                      </a:r>
                      <a:endParaRPr lang="ar-EG" dirty="0"/>
                    </a:p>
                  </a:txBody>
                  <a:tcPr/>
                </a:tc>
                <a:tc>
                  <a:txBody>
                    <a:bodyPr/>
                    <a:lstStyle/>
                    <a:p>
                      <a:pPr rtl="1"/>
                      <a:r>
                        <a:rPr lang="en-GB" dirty="0"/>
                        <a:t>design</a:t>
                      </a:r>
                      <a:endParaRPr lang="ar-EG" dirty="0"/>
                    </a:p>
                  </a:txBody>
                  <a:tcPr/>
                </a:tc>
                <a:tc>
                  <a:txBody>
                    <a:bodyPr/>
                    <a:lstStyle/>
                    <a:p>
                      <a:pPr rtl="1"/>
                      <a:r>
                        <a:rPr lang="en-GB" dirty="0"/>
                        <a:t>analysis</a:t>
                      </a:r>
                      <a:endParaRPr lang="ar-EG" dirty="0"/>
                    </a:p>
                  </a:txBody>
                  <a:tcPr/>
                </a:tc>
                <a:tc>
                  <a:txBody>
                    <a:bodyPr/>
                    <a:lstStyle/>
                    <a:p>
                      <a:pPr rtl="1"/>
                      <a:r>
                        <a:rPr lang="en-GB" dirty="0"/>
                        <a:t>planning</a:t>
                      </a:r>
                      <a:endParaRPr lang="ar-EG" dirty="0"/>
                    </a:p>
                  </a:txBody>
                  <a:tcPr/>
                </a:tc>
                <a:tc>
                  <a:txBody>
                    <a:bodyPr/>
                    <a:lstStyle/>
                    <a:p>
                      <a:pPr rtl="1"/>
                      <a:endParaRPr lang="ar-EG" dirty="0"/>
                    </a:p>
                  </a:txBody>
                  <a:tcPr/>
                </a:tc>
                <a:extLst>
                  <a:ext uri="{0D108BD9-81ED-4DB2-BD59-A6C34878D82A}">
                    <a16:rowId xmlns:a16="http://schemas.microsoft.com/office/drawing/2014/main" val="1776240590"/>
                  </a:ext>
                </a:extLst>
              </a:tr>
              <a:tr h="1090436">
                <a:tc>
                  <a:txBody>
                    <a:bodyPr/>
                    <a:lstStyle/>
                    <a:p>
                      <a:pPr rtl="1"/>
                      <a:r>
                        <a:rPr lang="en-GB" dirty="0"/>
                        <a:t>30%</a:t>
                      </a:r>
                      <a:endParaRPr lang="ar-EG" dirty="0"/>
                    </a:p>
                  </a:txBody>
                  <a:tcPr/>
                </a:tc>
                <a:tc>
                  <a:txBody>
                    <a:bodyPr/>
                    <a:lstStyle/>
                    <a:p>
                      <a:pPr rtl="1"/>
                      <a:r>
                        <a:rPr lang="en-GB" dirty="0"/>
                        <a:t>35%</a:t>
                      </a:r>
                      <a:endParaRPr lang="ar-EG" dirty="0"/>
                    </a:p>
                  </a:txBody>
                  <a:tcPr/>
                </a:tc>
                <a:tc>
                  <a:txBody>
                    <a:bodyPr/>
                    <a:lstStyle/>
                    <a:p>
                      <a:pPr rtl="1"/>
                      <a:r>
                        <a:rPr lang="en-GB" dirty="0"/>
                        <a:t>20%</a:t>
                      </a:r>
                      <a:endParaRPr lang="ar-EG" dirty="0"/>
                    </a:p>
                  </a:txBody>
                  <a:tcPr/>
                </a:tc>
                <a:tc>
                  <a:txBody>
                    <a:bodyPr/>
                    <a:lstStyle/>
                    <a:p>
                      <a:pPr rtl="1"/>
                      <a:r>
                        <a:rPr lang="en-GB" dirty="0"/>
                        <a:t>15%</a:t>
                      </a:r>
                      <a:endParaRPr lang="ar-EG" dirty="0"/>
                    </a:p>
                  </a:txBody>
                  <a:tcPr/>
                </a:tc>
                <a:tc>
                  <a:txBody>
                    <a:bodyPr/>
                    <a:lstStyle/>
                    <a:p>
                      <a:pPr rtl="1"/>
                      <a:r>
                        <a:rPr lang="en-GB" dirty="0"/>
                        <a:t>Standard </a:t>
                      </a:r>
                    </a:p>
                    <a:p>
                      <a:pPr rtl="1"/>
                      <a:r>
                        <a:rPr lang="en-GB" dirty="0"/>
                        <a:t>Percentage </a:t>
                      </a:r>
                      <a:endParaRPr lang="ar-EG" dirty="0"/>
                    </a:p>
                  </a:txBody>
                  <a:tcPr/>
                </a:tc>
                <a:extLst>
                  <a:ext uri="{0D108BD9-81ED-4DB2-BD59-A6C34878D82A}">
                    <a16:rowId xmlns:a16="http://schemas.microsoft.com/office/drawing/2014/main" val="4033017303"/>
                  </a:ext>
                </a:extLst>
              </a:tr>
              <a:tr h="1501325">
                <a:tc>
                  <a:txBody>
                    <a:bodyPr/>
                    <a:lstStyle/>
                    <a:p>
                      <a:pPr rtl="1"/>
                      <a:r>
                        <a:rPr lang="en-GB" dirty="0"/>
                        <a:t>6</a:t>
                      </a:r>
                      <a:endParaRPr lang="ar-EG" dirty="0"/>
                    </a:p>
                  </a:txBody>
                  <a:tcPr/>
                </a:tc>
                <a:tc>
                  <a:txBody>
                    <a:bodyPr/>
                    <a:lstStyle/>
                    <a:p>
                      <a:pPr rtl="1"/>
                      <a:r>
                        <a:rPr lang="en-GB" dirty="0"/>
                        <a:t>7</a:t>
                      </a:r>
                      <a:endParaRPr lang="ar-EG" dirty="0"/>
                    </a:p>
                  </a:txBody>
                  <a:tcPr/>
                </a:tc>
                <a:tc>
                  <a:txBody>
                    <a:bodyPr/>
                    <a:lstStyle/>
                    <a:p>
                      <a:pPr rtl="1"/>
                      <a:r>
                        <a:rPr lang="en-GB" dirty="0"/>
                        <a:t>4</a:t>
                      </a:r>
                      <a:endParaRPr lang="ar-EG" dirty="0"/>
                    </a:p>
                  </a:txBody>
                  <a:tcPr/>
                </a:tc>
                <a:tc>
                  <a:txBody>
                    <a:bodyPr/>
                    <a:lstStyle/>
                    <a:p>
                      <a:pPr rtl="1"/>
                      <a:r>
                        <a:rPr lang="en-GB" dirty="0"/>
                        <a:t>3</a:t>
                      </a:r>
                      <a:endParaRPr lang="ar-EG" dirty="0"/>
                    </a:p>
                  </a:txBody>
                  <a:tcPr/>
                </a:tc>
                <a:tc>
                  <a:txBody>
                    <a:bodyPr/>
                    <a:lstStyle/>
                    <a:p>
                      <a:pPr rtl="1"/>
                      <a:r>
                        <a:rPr lang="en-GB" dirty="0"/>
                        <a:t>Estimate time </a:t>
                      </a:r>
                    </a:p>
                    <a:p>
                      <a:pPr rtl="1"/>
                      <a:r>
                        <a:rPr lang="en-GB" dirty="0"/>
                        <a:t>Based on planning time</a:t>
                      </a:r>
                      <a:endParaRPr lang="ar-EG" dirty="0"/>
                    </a:p>
                  </a:txBody>
                  <a:tcPr/>
                </a:tc>
                <a:extLst>
                  <a:ext uri="{0D108BD9-81ED-4DB2-BD59-A6C34878D82A}">
                    <a16:rowId xmlns:a16="http://schemas.microsoft.com/office/drawing/2014/main" val="409058766"/>
                  </a:ext>
                </a:extLst>
              </a:tr>
            </a:tbl>
          </a:graphicData>
        </a:graphic>
      </p:graphicFrame>
    </p:spTree>
    <p:extLst>
      <p:ext uri="{BB962C8B-B14F-4D97-AF65-F5344CB8AC3E}">
        <p14:creationId xmlns:p14="http://schemas.microsoft.com/office/powerpoint/2010/main" val="4137937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73F9DB-D365-9F93-66D9-34194EB3E164}"/>
              </a:ext>
            </a:extLst>
          </p:cNvPr>
          <p:cNvSpPr txBox="1"/>
          <p:nvPr/>
        </p:nvSpPr>
        <p:spPr>
          <a:xfrm>
            <a:off x="4593212" y="0"/>
            <a:ext cx="6094428" cy="584775"/>
          </a:xfrm>
          <a:prstGeom prst="rect">
            <a:avLst/>
          </a:prstGeom>
          <a:noFill/>
        </p:spPr>
        <p:txBody>
          <a:bodyPr wrap="square">
            <a:spAutoFit/>
          </a:bodyPr>
          <a:lstStyle/>
          <a:p>
            <a:r>
              <a:rPr lang="en-GB" sz="3200" b="1" dirty="0">
                <a:solidFill>
                  <a:schemeClr val="tx1">
                    <a:lumMod val="85000"/>
                  </a:schemeClr>
                </a:solidFill>
              </a:rPr>
              <a:t>Pert Chart</a:t>
            </a:r>
            <a:endParaRPr lang="ar-EG" sz="3200" b="1" dirty="0">
              <a:solidFill>
                <a:schemeClr val="tx1">
                  <a:lumMod val="85000"/>
                </a:schemeClr>
              </a:solidFill>
            </a:endParaRPr>
          </a:p>
        </p:txBody>
      </p:sp>
      <p:graphicFrame>
        <p:nvGraphicFramePr>
          <p:cNvPr id="2" name="Table 1">
            <a:extLst>
              <a:ext uri="{FF2B5EF4-FFF2-40B4-BE49-F238E27FC236}">
                <a16:creationId xmlns:a16="http://schemas.microsoft.com/office/drawing/2014/main" id="{2B795635-A11D-A38A-C02F-7B541ACC0581}"/>
              </a:ext>
            </a:extLst>
          </p:cNvPr>
          <p:cNvGraphicFramePr>
            <a:graphicFrameLocks noGrp="1"/>
          </p:cNvGraphicFramePr>
          <p:nvPr>
            <p:extLst>
              <p:ext uri="{D42A27DB-BD31-4B8C-83A1-F6EECF244321}">
                <p14:modId xmlns:p14="http://schemas.microsoft.com/office/powerpoint/2010/main" val="1377458266"/>
              </p:ext>
            </p:extLst>
          </p:nvPr>
        </p:nvGraphicFramePr>
        <p:xfrm>
          <a:off x="2201870" y="1152951"/>
          <a:ext cx="7788260" cy="5291392"/>
        </p:xfrm>
        <a:graphic>
          <a:graphicData uri="http://schemas.openxmlformats.org/drawingml/2006/table">
            <a:tbl>
              <a:tblPr rtl="1" firstRow="1" bandRow="1">
                <a:tableStyleId>{5C22544A-7EE6-4342-B048-85BDC9FD1C3A}</a:tableStyleId>
              </a:tblPr>
              <a:tblGrid>
                <a:gridCol w="1947065">
                  <a:extLst>
                    <a:ext uri="{9D8B030D-6E8A-4147-A177-3AD203B41FA5}">
                      <a16:colId xmlns:a16="http://schemas.microsoft.com/office/drawing/2014/main" val="1727772515"/>
                    </a:ext>
                  </a:extLst>
                </a:gridCol>
                <a:gridCol w="1947065">
                  <a:extLst>
                    <a:ext uri="{9D8B030D-6E8A-4147-A177-3AD203B41FA5}">
                      <a16:colId xmlns:a16="http://schemas.microsoft.com/office/drawing/2014/main" val="3954249202"/>
                    </a:ext>
                  </a:extLst>
                </a:gridCol>
                <a:gridCol w="1947065">
                  <a:extLst>
                    <a:ext uri="{9D8B030D-6E8A-4147-A177-3AD203B41FA5}">
                      <a16:colId xmlns:a16="http://schemas.microsoft.com/office/drawing/2014/main" val="2997625284"/>
                    </a:ext>
                  </a:extLst>
                </a:gridCol>
                <a:gridCol w="1947065">
                  <a:extLst>
                    <a:ext uri="{9D8B030D-6E8A-4147-A177-3AD203B41FA5}">
                      <a16:colId xmlns:a16="http://schemas.microsoft.com/office/drawing/2014/main" val="1357684152"/>
                    </a:ext>
                  </a:extLst>
                </a:gridCol>
              </a:tblGrid>
              <a:tr h="661424">
                <a:tc>
                  <a:txBody>
                    <a:bodyPr/>
                    <a:lstStyle/>
                    <a:p>
                      <a:pPr algn="l" rtl="0"/>
                      <a:r>
                        <a:rPr lang="en-US" dirty="0" err="1"/>
                        <a:t>Dutation</a:t>
                      </a:r>
                      <a:endParaRPr lang="ar-EG" dirty="0"/>
                    </a:p>
                  </a:txBody>
                  <a:tcPr/>
                </a:tc>
                <a:tc>
                  <a:txBody>
                    <a:bodyPr/>
                    <a:lstStyle/>
                    <a:p>
                      <a:pPr algn="l" rtl="0"/>
                      <a:r>
                        <a:rPr lang="en-US" dirty="0"/>
                        <a:t>Predecessors</a:t>
                      </a:r>
                      <a:endParaRPr lang="ar-EG" dirty="0"/>
                    </a:p>
                  </a:txBody>
                  <a:tcPr/>
                </a:tc>
                <a:tc>
                  <a:txBody>
                    <a:bodyPr/>
                    <a:lstStyle/>
                    <a:p>
                      <a:pPr algn="l" rtl="0"/>
                      <a:r>
                        <a:rPr lang="en-US" dirty="0"/>
                        <a:t>Description</a:t>
                      </a:r>
                      <a:endParaRPr lang="ar-EG" dirty="0"/>
                    </a:p>
                  </a:txBody>
                  <a:tcPr/>
                </a:tc>
                <a:tc>
                  <a:txBody>
                    <a:bodyPr/>
                    <a:lstStyle/>
                    <a:p>
                      <a:pPr algn="l" rtl="0"/>
                      <a:r>
                        <a:rPr lang="en-US" dirty="0"/>
                        <a:t>Activity</a:t>
                      </a:r>
                      <a:endParaRPr lang="ar-EG" dirty="0"/>
                    </a:p>
                  </a:txBody>
                  <a:tcPr/>
                </a:tc>
                <a:extLst>
                  <a:ext uri="{0D108BD9-81ED-4DB2-BD59-A6C34878D82A}">
                    <a16:rowId xmlns:a16="http://schemas.microsoft.com/office/drawing/2014/main" val="2626694542"/>
                  </a:ext>
                </a:extLst>
              </a:tr>
              <a:tr h="661424">
                <a:tc>
                  <a:txBody>
                    <a:bodyPr/>
                    <a:lstStyle/>
                    <a:p>
                      <a:pPr algn="l" rtl="0"/>
                      <a:r>
                        <a:rPr lang="en-US" dirty="0"/>
                        <a:t>2</a:t>
                      </a:r>
                      <a:endParaRPr lang="ar-EG" dirty="0"/>
                    </a:p>
                  </a:txBody>
                  <a:tcPr/>
                </a:tc>
                <a:tc>
                  <a:txBody>
                    <a:bodyPr/>
                    <a:lstStyle/>
                    <a:p>
                      <a:pPr algn="l" rtl="0"/>
                      <a:r>
                        <a:rPr lang="en-US" dirty="0"/>
                        <a:t>-</a:t>
                      </a:r>
                      <a:endParaRPr lang="ar-EG" dirty="0"/>
                    </a:p>
                  </a:txBody>
                  <a:tcPr/>
                </a:tc>
                <a:tc>
                  <a:txBody>
                    <a:bodyPr/>
                    <a:lstStyle/>
                    <a:p>
                      <a:pPr algn="l" rtl="0"/>
                      <a:r>
                        <a:rPr lang="en-US" dirty="0"/>
                        <a:t>System Request</a:t>
                      </a:r>
                      <a:endParaRPr lang="ar-EG" dirty="0"/>
                    </a:p>
                  </a:txBody>
                  <a:tcPr/>
                </a:tc>
                <a:tc>
                  <a:txBody>
                    <a:bodyPr/>
                    <a:lstStyle/>
                    <a:p>
                      <a:pPr algn="l" rtl="0"/>
                      <a:r>
                        <a:rPr lang="en-US" dirty="0"/>
                        <a:t>A</a:t>
                      </a:r>
                      <a:endParaRPr lang="ar-EG" dirty="0"/>
                    </a:p>
                  </a:txBody>
                  <a:tcPr/>
                </a:tc>
                <a:extLst>
                  <a:ext uri="{0D108BD9-81ED-4DB2-BD59-A6C34878D82A}">
                    <a16:rowId xmlns:a16="http://schemas.microsoft.com/office/drawing/2014/main" val="4212629433"/>
                  </a:ext>
                </a:extLst>
              </a:tr>
              <a:tr h="661424">
                <a:tc>
                  <a:txBody>
                    <a:bodyPr/>
                    <a:lstStyle/>
                    <a:p>
                      <a:pPr algn="l" rtl="0"/>
                      <a:r>
                        <a:rPr lang="en-US" dirty="0"/>
                        <a:t>4</a:t>
                      </a:r>
                      <a:endParaRPr lang="ar-EG" dirty="0"/>
                    </a:p>
                  </a:txBody>
                  <a:tcPr/>
                </a:tc>
                <a:tc>
                  <a:txBody>
                    <a:bodyPr/>
                    <a:lstStyle/>
                    <a:p>
                      <a:pPr algn="l" rtl="0"/>
                      <a:r>
                        <a:rPr lang="en-US" dirty="0"/>
                        <a:t>-</a:t>
                      </a:r>
                      <a:endParaRPr lang="ar-EG" dirty="0"/>
                    </a:p>
                  </a:txBody>
                  <a:tcPr/>
                </a:tc>
                <a:tc>
                  <a:txBody>
                    <a:bodyPr/>
                    <a:lstStyle/>
                    <a:p>
                      <a:pPr algn="l" rtl="0"/>
                      <a:r>
                        <a:rPr lang="en-US" dirty="0"/>
                        <a:t>Feasibility Study</a:t>
                      </a:r>
                      <a:endParaRPr lang="ar-EG" dirty="0"/>
                    </a:p>
                  </a:txBody>
                  <a:tcPr/>
                </a:tc>
                <a:tc>
                  <a:txBody>
                    <a:bodyPr/>
                    <a:lstStyle/>
                    <a:p>
                      <a:pPr algn="l" rtl="0"/>
                      <a:r>
                        <a:rPr lang="en-US" dirty="0"/>
                        <a:t>B</a:t>
                      </a:r>
                      <a:endParaRPr lang="ar-EG" dirty="0"/>
                    </a:p>
                  </a:txBody>
                  <a:tcPr/>
                </a:tc>
                <a:extLst>
                  <a:ext uri="{0D108BD9-81ED-4DB2-BD59-A6C34878D82A}">
                    <a16:rowId xmlns:a16="http://schemas.microsoft.com/office/drawing/2014/main" val="4187960220"/>
                  </a:ext>
                </a:extLst>
              </a:tr>
              <a:tr h="661424">
                <a:tc>
                  <a:txBody>
                    <a:bodyPr/>
                    <a:lstStyle/>
                    <a:p>
                      <a:pPr algn="l" rtl="0"/>
                      <a:r>
                        <a:rPr lang="en-US" dirty="0"/>
                        <a:t>2</a:t>
                      </a:r>
                      <a:endParaRPr lang="ar-EG" dirty="0"/>
                    </a:p>
                  </a:txBody>
                  <a:tcPr/>
                </a:tc>
                <a:tc>
                  <a:txBody>
                    <a:bodyPr/>
                    <a:lstStyle/>
                    <a:p>
                      <a:pPr algn="l" rtl="0"/>
                      <a:r>
                        <a:rPr lang="en-US" dirty="0"/>
                        <a:t>B</a:t>
                      </a:r>
                      <a:endParaRPr lang="ar-EG" dirty="0"/>
                    </a:p>
                  </a:txBody>
                  <a:tcPr/>
                </a:tc>
                <a:tc>
                  <a:txBody>
                    <a:bodyPr/>
                    <a:lstStyle/>
                    <a:p>
                      <a:pPr algn="l" rtl="0"/>
                      <a:r>
                        <a:rPr lang="en-US" dirty="0"/>
                        <a:t>Methodology</a:t>
                      </a:r>
                      <a:endParaRPr lang="ar-EG" dirty="0"/>
                    </a:p>
                  </a:txBody>
                  <a:tcPr/>
                </a:tc>
                <a:tc>
                  <a:txBody>
                    <a:bodyPr/>
                    <a:lstStyle/>
                    <a:p>
                      <a:pPr algn="l" rtl="0"/>
                      <a:r>
                        <a:rPr lang="en-US" dirty="0"/>
                        <a:t>C</a:t>
                      </a:r>
                      <a:endParaRPr lang="ar-EG" dirty="0"/>
                    </a:p>
                  </a:txBody>
                  <a:tcPr/>
                </a:tc>
                <a:extLst>
                  <a:ext uri="{0D108BD9-81ED-4DB2-BD59-A6C34878D82A}">
                    <a16:rowId xmlns:a16="http://schemas.microsoft.com/office/drawing/2014/main" val="3095528890"/>
                  </a:ext>
                </a:extLst>
              </a:tr>
              <a:tr h="661424">
                <a:tc>
                  <a:txBody>
                    <a:bodyPr/>
                    <a:lstStyle/>
                    <a:p>
                      <a:pPr algn="l" rtl="0"/>
                      <a:r>
                        <a:rPr lang="en-US" dirty="0"/>
                        <a:t>3</a:t>
                      </a:r>
                      <a:endParaRPr lang="ar-EG" dirty="0"/>
                    </a:p>
                  </a:txBody>
                  <a:tcPr/>
                </a:tc>
                <a:tc>
                  <a:txBody>
                    <a:bodyPr/>
                    <a:lstStyle/>
                    <a:p>
                      <a:pPr algn="l" rtl="0"/>
                      <a:r>
                        <a:rPr lang="en-US" dirty="0"/>
                        <a:t>A,B</a:t>
                      </a:r>
                      <a:endParaRPr lang="ar-EG" dirty="0"/>
                    </a:p>
                  </a:txBody>
                  <a:tcPr/>
                </a:tc>
                <a:tc>
                  <a:txBody>
                    <a:bodyPr/>
                    <a:lstStyle/>
                    <a:p>
                      <a:pPr algn="l" rtl="0"/>
                      <a:r>
                        <a:rPr lang="en-US" dirty="0"/>
                        <a:t>Time Estimation</a:t>
                      </a:r>
                      <a:endParaRPr lang="ar-EG" dirty="0"/>
                    </a:p>
                  </a:txBody>
                  <a:tcPr/>
                </a:tc>
                <a:tc>
                  <a:txBody>
                    <a:bodyPr/>
                    <a:lstStyle/>
                    <a:p>
                      <a:pPr algn="l" rtl="0"/>
                      <a:r>
                        <a:rPr lang="en-US" dirty="0"/>
                        <a:t>D</a:t>
                      </a:r>
                      <a:endParaRPr lang="ar-EG" dirty="0"/>
                    </a:p>
                  </a:txBody>
                  <a:tcPr/>
                </a:tc>
                <a:extLst>
                  <a:ext uri="{0D108BD9-81ED-4DB2-BD59-A6C34878D82A}">
                    <a16:rowId xmlns:a16="http://schemas.microsoft.com/office/drawing/2014/main" val="4098021075"/>
                  </a:ext>
                </a:extLst>
              </a:tr>
              <a:tr h="661424">
                <a:tc>
                  <a:txBody>
                    <a:bodyPr/>
                    <a:lstStyle/>
                    <a:p>
                      <a:pPr algn="l" rtl="0"/>
                      <a:r>
                        <a:rPr lang="en-US" dirty="0"/>
                        <a:t>2</a:t>
                      </a:r>
                      <a:endParaRPr lang="ar-EG" dirty="0"/>
                    </a:p>
                  </a:txBody>
                  <a:tcPr/>
                </a:tc>
                <a:tc>
                  <a:txBody>
                    <a:bodyPr/>
                    <a:lstStyle/>
                    <a:p>
                      <a:pPr algn="l" rtl="0"/>
                      <a:r>
                        <a:rPr lang="en-US" dirty="0"/>
                        <a:t>C</a:t>
                      </a:r>
                      <a:endParaRPr lang="ar-EG" dirty="0"/>
                    </a:p>
                  </a:txBody>
                  <a:tcPr/>
                </a:tc>
                <a:tc>
                  <a:txBody>
                    <a:bodyPr/>
                    <a:lstStyle/>
                    <a:p>
                      <a:pPr algn="l" rtl="0"/>
                      <a:r>
                        <a:rPr lang="en-US" dirty="0"/>
                        <a:t>Task Identification</a:t>
                      </a:r>
                      <a:endParaRPr lang="ar-EG" dirty="0"/>
                    </a:p>
                  </a:txBody>
                  <a:tcPr/>
                </a:tc>
                <a:tc>
                  <a:txBody>
                    <a:bodyPr/>
                    <a:lstStyle/>
                    <a:p>
                      <a:pPr algn="l" rtl="0"/>
                      <a:r>
                        <a:rPr lang="en-US" dirty="0"/>
                        <a:t>E</a:t>
                      </a:r>
                      <a:endParaRPr lang="ar-EG" dirty="0"/>
                    </a:p>
                  </a:txBody>
                  <a:tcPr/>
                </a:tc>
                <a:extLst>
                  <a:ext uri="{0D108BD9-81ED-4DB2-BD59-A6C34878D82A}">
                    <a16:rowId xmlns:a16="http://schemas.microsoft.com/office/drawing/2014/main" val="1294758848"/>
                  </a:ext>
                </a:extLst>
              </a:tr>
              <a:tr h="661424">
                <a:tc>
                  <a:txBody>
                    <a:bodyPr/>
                    <a:lstStyle/>
                    <a:p>
                      <a:pPr algn="l" rtl="0"/>
                      <a:r>
                        <a:rPr lang="en-US" dirty="0"/>
                        <a:t>5</a:t>
                      </a:r>
                      <a:endParaRPr lang="ar-EG" dirty="0"/>
                    </a:p>
                  </a:txBody>
                  <a:tcPr/>
                </a:tc>
                <a:tc>
                  <a:txBody>
                    <a:bodyPr/>
                    <a:lstStyle/>
                    <a:p>
                      <a:pPr algn="l" rtl="0"/>
                      <a:r>
                        <a:rPr lang="en-US" dirty="0"/>
                        <a:t>C</a:t>
                      </a:r>
                      <a:endParaRPr lang="ar-EG" dirty="0"/>
                    </a:p>
                  </a:txBody>
                  <a:tcPr/>
                </a:tc>
                <a:tc>
                  <a:txBody>
                    <a:bodyPr/>
                    <a:lstStyle/>
                    <a:p>
                      <a:pPr algn="l" rtl="0"/>
                      <a:r>
                        <a:rPr lang="en-US" dirty="0"/>
                        <a:t>Pert Chart</a:t>
                      </a:r>
                      <a:endParaRPr lang="ar-EG" dirty="0"/>
                    </a:p>
                  </a:txBody>
                  <a:tcPr/>
                </a:tc>
                <a:tc>
                  <a:txBody>
                    <a:bodyPr/>
                    <a:lstStyle/>
                    <a:p>
                      <a:pPr algn="l" rtl="0"/>
                      <a:r>
                        <a:rPr lang="en-US" dirty="0"/>
                        <a:t>F</a:t>
                      </a:r>
                      <a:endParaRPr lang="ar-EG" dirty="0"/>
                    </a:p>
                  </a:txBody>
                  <a:tcPr/>
                </a:tc>
                <a:extLst>
                  <a:ext uri="{0D108BD9-81ED-4DB2-BD59-A6C34878D82A}">
                    <a16:rowId xmlns:a16="http://schemas.microsoft.com/office/drawing/2014/main" val="2906886556"/>
                  </a:ext>
                </a:extLst>
              </a:tr>
              <a:tr h="661424">
                <a:tc>
                  <a:txBody>
                    <a:bodyPr/>
                    <a:lstStyle/>
                    <a:p>
                      <a:pPr algn="l" rtl="0"/>
                      <a:r>
                        <a:rPr lang="en-US" dirty="0"/>
                        <a:t>2</a:t>
                      </a:r>
                      <a:endParaRPr lang="ar-EG" dirty="0"/>
                    </a:p>
                  </a:txBody>
                  <a:tcPr/>
                </a:tc>
                <a:tc>
                  <a:txBody>
                    <a:bodyPr/>
                    <a:lstStyle/>
                    <a:p>
                      <a:pPr algn="l" rtl="0"/>
                      <a:r>
                        <a:rPr lang="en-US" dirty="0"/>
                        <a:t>D,E,F</a:t>
                      </a:r>
                      <a:endParaRPr lang="ar-EG" dirty="0"/>
                    </a:p>
                  </a:txBody>
                  <a:tcPr/>
                </a:tc>
                <a:tc>
                  <a:txBody>
                    <a:bodyPr/>
                    <a:lstStyle/>
                    <a:p>
                      <a:pPr algn="l" rtl="0"/>
                      <a:r>
                        <a:rPr lang="en-US" dirty="0"/>
                        <a:t>Gant chart</a:t>
                      </a:r>
                      <a:endParaRPr lang="ar-EG" dirty="0"/>
                    </a:p>
                  </a:txBody>
                  <a:tcPr/>
                </a:tc>
                <a:tc>
                  <a:txBody>
                    <a:bodyPr/>
                    <a:lstStyle/>
                    <a:p>
                      <a:pPr algn="l" rtl="0"/>
                      <a:r>
                        <a:rPr lang="en-US" dirty="0"/>
                        <a:t>G</a:t>
                      </a:r>
                      <a:endParaRPr lang="ar-EG" dirty="0"/>
                    </a:p>
                  </a:txBody>
                  <a:tcPr/>
                </a:tc>
                <a:extLst>
                  <a:ext uri="{0D108BD9-81ED-4DB2-BD59-A6C34878D82A}">
                    <a16:rowId xmlns:a16="http://schemas.microsoft.com/office/drawing/2014/main" val="3348102965"/>
                  </a:ext>
                </a:extLst>
              </a:tr>
            </a:tbl>
          </a:graphicData>
        </a:graphic>
      </p:graphicFrame>
    </p:spTree>
    <p:extLst>
      <p:ext uri="{BB962C8B-B14F-4D97-AF65-F5344CB8AC3E}">
        <p14:creationId xmlns:p14="http://schemas.microsoft.com/office/powerpoint/2010/main" val="3542101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F074AFB8-3132-4FF7-B550-1EC1273B1DA0}"/>
              </a:ext>
            </a:extLst>
          </p:cNvPr>
          <p:cNvSpPr/>
          <p:nvPr/>
        </p:nvSpPr>
        <p:spPr>
          <a:xfrm>
            <a:off x="6982491" y="1547667"/>
            <a:ext cx="762000" cy="762000"/>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t>3</a:t>
            </a:r>
          </a:p>
        </p:txBody>
      </p:sp>
      <p:sp>
        <p:nvSpPr>
          <p:cNvPr id="24" name="Oval 23">
            <a:extLst>
              <a:ext uri="{FF2B5EF4-FFF2-40B4-BE49-F238E27FC236}">
                <a16:creationId xmlns:a16="http://schemas.microsoft.com/office/drawing/2014/main" id="{11ECA336-6D5B-4E98-BCD6-3A8CD49F35A7}"/>
              </a:ext>
            </a:extLst>
          </p:cNvPr>
          <p:cNvSpPr/>
          <p:nvPr/>
        </p:nvSpPr>
        <p:spPr>
          <a:xfrm>
            <a:off x="9495442" y="1583111"/>
            <a:ext cx="762000" cy="762000"/>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t>4</a:t>
            </a:r>
          </a:p>
        </p:txBody>
      </p:sp>
      <p:cxnSp>
        <p:nvCxnSpPr>
          <p:cNvPr id="25" name="Straight Arrow Connector 24">
            <a:extLst>
              <a:ext uri="{FF2B5EF4-FFF2-40B4-BE49-F238E27FC236}">
                <a16:creationId xmlns:a16="http://schemas.microsoft.com/office/drawing/2014/main" id="{DA130D9F-0DA8-4A66-80BC-D50DD2605C6A}"/>
              </a:ext>
            </a:extLst>
          </p:cNvPr>
          <p:cNvCxnSpPr>
            <a:endCxn id="23" idx="2"/>
          </p:cNvCxnSpPr>
          <p:nvPr/>
        </p:nvCxnSpPr>
        <p:spPr>
          <a:xfrm>
            <a:off x="6040296" y="1928667"/>
            <a:ext cx="942195"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6" name="Straight Arrow Connector 25">
            <a:extLst>
              <a:ext uri="{FF2B5EF4-FFF2-40B4-BE49-F238E27FC236}">
                <a16:creationId xmlns:a16="http://schemas.microsoft.com/office/drawing/2014/main" id="{B0AFD977-9726-4731-A0F9-F3A7AD110D94}"/>
              </a:ext>
            </a:extLst>
          </p:cNvPr>
          <p:cNvCxnSpPr>
            <a:stCxn id="23" idx="6"/>
            <a:endCxn id="24" idx="2"/>
          </p:cNvCxnSpPr>
          <p:nvPr/>
        </p:nvCxnSpPr>
        <p:spPr>
          <a:xfrm>
            <a:off x="7744491" y="1928667"/>
            <a:ext cx="1750951" cy="3544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7" name="Straight Arrow Connector 26">
            <a:extLst>
              <a:ext uri="{FF2B5EF4-FFF2-40B4-BE49-F238E27FC236}">
                <a16:creationId xmlns:a16="http://schemas.microsoft.com/office/drawing/2014/main" id="{E4252C5E-44DE-439B-BCED-6A0C92B9940F}"/>
              </a:ext>
            </a:extLst>
          </p:cNvPr>
          <p:cNvCxnSpPr>
            <a:cxnSpLocks/>
          </p:cNvCxnSpPr>
          <p:nvPr/>
        </p:nvCxnSpPr>
        <p:spPr>
          <a:xfrm>
            <a:off x="10129728" y="2248215"/>
            <a:ext cx="985184" cy="75658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28" name="TextBox 22">
            <a:extLst>
              <a:ext uri="{FF2B5EF4-FFF2-40B4-BE49-F238E27FC236}">
                <a16:creationId xmlns:a16="http://schemas.microsoft.com/office/drawing/2014/main" id="{22059E8C-EC5F-464D-8238-D0764B0950BB}"/>
              </a:ext>
            </a:extLst>
          </p:cNvPr>
          <p:cNvSpPr txBox="1"/>
          <p:nvPr/>
        </p:nvSpPr>
        <p:spPr>
          <a:xfrm>
            <a:off x="6140090" y="1394633"/>
            <a:ext cx="320922" cy="36933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A</a:t>
            </a:r>
          </a:p>
        </p:txBody>
      </p:sp>
      <p:sp>
        <p:nvSpPr>
          <p:cNvPr id="29" name="TextBox 27">
            <a:extLst>
              <a:ext uri="{FF2B5EF4-FFF2-40B4-BE49-F238E27FC236}">
                <a16:creationId xmlns:a16="http://schemas.microsoft.com/office/drawing/2014/main" id="{8A587993-43AA-42DF-8019-4B7825C84969}"/>
              </a:ext>
            </a:extLst>
          </p:cNvPr>
          <p:cNvSpPr txBox="1"/>
          <p:nvPr/>
        </p:nvSpPr>
        <p:spPr>
          <a:xfrm>
            <a:off x="8477517" y="1682549"/>
            <a:ext cx="325730" cy="36933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D</a:t>
            </a:r>
          </a:p>
        </p:txBody>
      </p:sp>
      <p:sp>
        <p:nvSpPr>
          <p:cNvPr id="30" name="TextBox 28">
            <a:extLst>
              <a:ext uri="{FF2B5EF4-FFF2-40B4-BE49-F238E27FC236}">
                <a16:creationId xmlns:a16="http://schemas.microsoft.com/office/drawing/2014/main" id="{09A1A800-DFEA-4666-A3FF-0DC0DD15AD8A}"/>
              </a:ext>
            </a:extLst>
          </p:cNvPr>
          <p:cNvSpPr txBox="1"/>
          <p:nvPr/>
        </p:nvSpPr>
        <p:spPr>
          <a:xfrm>
            <a:off x="10415743" y="2063549"/>
            <a:ext cx="340158" cy="36933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G</a:t>
            </a:r>
          </a:p>
        </p:txBody>
      </p:sp>
      <p:sp>
        <p:nvSpPr>
          <p:cNvPr id="31" name="Oval 30">
            <a:extLst>
              <a:ext uri="{FF2B5EF4-FFF2-40B4-BE49-F238E27FC236}">
                <a16:creationId xmlns:a16="http://schemas.microsoft.com/office/drawing/2014/main" id="{27559670-3032-435C-B7D1-F096126A69B8}"/>
              </a:ext>
            </a:extLst>
          </p:cNvPr>
          <p:cNvSpPr/>
          <p:nvPr/>
        </p:nvSpPr>
        <p:spPr>
          <a:xfrm>
            <a:off x="9748728" y="3896479"/>
            <a:ext cx="762000" cy="762000"/>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t>6</a:t>
            </a:r>
          </a:p>
        </p:txBody>
      </p:sp>
      <p:sp>
        <p:nvSpPr>
          <p:cNvPr id="32" name="Oval 31">
            <a:extLst>
              <a:ext uri="{FF2B5EF4-FFF2-40B4-BE49-F238E27FC236}">
                <a16:creationId xmlns:a16="http://schemas.microsoft.com/office/drawing/2014/main" id="{411D1B39-FC6F-473D-962F-3606CFF8B184}"/>
              </a:ext>
            </a:extLst>
          </p:cNvPr>
          <p:cNvSpPr/>
          <p:nvPr/>
        </p:nvSpPr>
        <p:spPr>
          <a:xfrm>
            <a:off x="7319082" y="4064023"/>
            <a:ext cx="762000" cy="762000"/>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t>5</a:t>
            </a:r>
          </a:p>
        </p:txBody>
      </p:sp>
      <p:cxnSp>
        <p:nvCxnSpPr>
          <p:cNvPr id="33" name="Straight Arrow Connector 32">
            <a:extLst>
              <a:ext uri="{FF2B5EF4-FFF2-40B4-BE49-F238E27FC236}">
                <a16:creationId xmlns:a16="http://schemas.microsoft.com/office/drawing/2014/main" id="{BE891158-1F68-4BC4-812D-7EAB94457516}"/>
              </a:ext>
            </a:extLst>
          </p:cNvPr>
          <p:cNvCxnSpPr>
            <a:cxnSpLocks/>
            <a:endCxn id="31" idx="2"/>
          </p:cNvCxnSpPr>
          <p:nvPr/>
        </p:nvCxnSpPr>
        <p:spPr>
          <a:xfrm flipV="1">
            <a:off x="8101024" y="4277479"/>
            <a:ext cx="1647704" cy="15761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4" name="Straight Arrow Connector 33">
            <a:extLst>
              <a:ext uri="{FF2B5EF4-FFF2-40B4-BE49-F238E27FC236}">
                <a16:creationId xmlns:a16="http://schemas.microsoft.com/office/drawing/2014/main" id="{A0B2FA8A-5CC0-4EE8-8057-5FADC0949F7D}"/>
              </a:ext>
            </a:extLst>
          </p:cNvPr>
          <p:cNvCxnSpPr>
            <a:cxnSpLocks/>
          </p:cNvCxnSpPr>
          <p:nvPr/>
        </p:nvCxnSpPr>
        <p:spPr>
          <a:xfrm>
            <a:off x="6189226" y="4469812"/>
            <a:ext cx="1107043"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35" name="Oval 34">
            <a:extLst>
              <a:ext uri="{FF2B5EF4-FFF2-40B4-BE49-F238E27FC236}">
                <a16:creationId xmlns:a16="http://schemas.microsoft.com/office/drawing/2014/main" id="{9E98CE7E-5CC9-4290-B416-571B7D9B8105}"/>
              </a:ext>
            </a:extLst>
          </p:cNvPr>
          <p:cNvSpPr/>
          <p:nvPr/>
        </p:nvSpPr>
        <p:spPr>
          <a:xfrm>
            <a:off x="5395559" y="4035664"/>
            <a:ext cx="762000" cy="762000"/>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t>2</a:t>
            </a:r>
          </a:p>
        </p:txBody>
      </p:sp>
      <p:sp>
        <p:nvSpPr>
          <p:cNvPr id="36" name="TextBox 52">
            <a:extLst>
              <a:ext uri="{FF2B5EF4-FFF2-40B4-BE49-F238E27FC236}">
                <a16:creationId xmlns:a16="http://schemas.microsoft.com/office/drawing/2014/main" id="{A6A731E3-7ADE-4C6C-9A12-E55FA78A1DC3}"/>
              </a:ext>
            </a:extLst>
          </p:cNvPr>
          <p:cNvSpPr txBox="1"/>
          <p:nvPr/>
        </p:nvSpPr>
        <p:spPr>
          <a:xfrm>
            <a:off x="8876388" y="3869429"/>
            <a:ext cx="306494" cy="36933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F</a:t>
            </a:r>
          </a:p>
        </p:txBody>
      </p:sp>
      <p:sp>
        <p:nvSpPr>
          <p:cNvPr id="37" name="TextBox 53">
            <a:extLst>
              <a:ext uri="{FF2B5EF4-FFF2-40B4-BE49-F238E27FC236}">
                <a16:creationId xmlns:a16="http://schemas.microsoft.com/office/drawing/2014/main" id="{86B1395D-DC30-4279-9FD7-E8FE8B8D318B}"/>
              </a:ext>
            </a:extLst>
          </p:cNvPr>
          <p:cNvSpPr txBox="1"/>
          <p:nvPr/>
        </p:nvSpPr>
        <p:spPr>
          <a:xfrm>
            <a:off x="6458483" y="4089222"/>
            <a:ext cx="322524" cy="36933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C</a:t>
            </a:r>
          </a:p>
        </p:txBody>
      </p:sp>
      <p:cxnSp>
        <p:nvCxnSpPr>
          <p:cNvPr id="38" name="Straight Arrow Connector 37">
            <a:extLst>
              <a:ext uri="{FF2B5EF4-FFF2-40B4-BE49-F238E27FC236}">
                <a16:creationId xmlns:a16="http://schemas.microsoft.com/office/drawing/2014/main" id="{0F6742CF-0604-1CA2-F6C1-E1B0B1FFF6DF}"/>
              </a:ext>
            </a:extLst>
          </p:cNvPr>
          <p:cNvCxnSpPr>
            <a:cxnSpLocks/>
          </p:cNvCxnSpPr>
          <p:nvPr/>
        </p:nvCxnSpPr>
        <p:spPr>
          <a:xfrm>
            <a:off x="5420515" y="2252564"/>
            <a:ext cx="436588" cy="179231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9" name="Straight Arrow Connector 38">
            <a:extLst>
              <a:ext uri="{FF2B5EF4-FFF2-40B4-BE49-F238E27FC236}">
                <a16:creationId xmlns:a16="http://schemas.microsoft.com/office/drawing/2014/main" id="{C0C5C996-B4A3-4E3D-D07F-9AC42B6FFE38}"/>
              </a:ext>
            </a:extLst>
          </p:cNvPr>
          <p:cNvCxnSpPr>
            <a:cxnSpLocks/>
          </p:cNvCxnSpPr>
          <p:nvPr/>
        </p:nvCxnSpPr>
        <p:spPr>
          <a:xfrm flipH="1" flipV="1">
            <a:off x="9863636" y="2293978"/>
            <a:ext cx="532183" cy="169105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0" name="Straight Arrow Connector 39">
            <a:extLst>
              <a:ext uri="{FF2B5EF4-FFF2-40B4-BE49-F238E27FC236}">
                <a16:creationId xmlns:a16="http://schemas.microsoft.com/office/drawing/2014/main" id="{DA6D25C0-27BD-8AD3-E746-CA88E4039E7E}"/>
              </a:ext>
            </a:extLst>
          </p:cNvPr>
          <p:cNvCxnSpPr>
            <a:cxnSpLocks/>
            <a:endCxn id="24" idx="3"/>
          </p:cNvCxnSpPr>
          <p:nvPr/>
        </p:nvCxnSpPr>
        <p:spPr>
          <a:xfrm flipV="1">
            <a:off x="7816497" y="2233519"/>
            <a:ext cx="1790537" cy="1789037"/>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41" name="TextBox 35">
            <a:extLst>
              <a:ext uri="{FF2B5EF4-FFF2-40B4-BE49-F238E27FC236}">
                <a16:creationId xmlns:a16="http://schemas.microsoft.com/office/drawing/2014/main" id="{8D81B8A8-CA28-D1F9-F5F9-B53AB662E5EA}"/>
              </a:ext>
            </a:extLst>
          </p:cNvPr>
          <p:cNvSpPr txBox="1"/>
          <p:nvPr/>
        </p:nvSpPr>
        <p:spPr>
          <a:xfrm>
            <a:off x="8557716" y="2702289"/>
            <a:ext cx="308098" cy="36933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E</a:t>
            </a:r>
          </a:p>
        </p:txBody>
      </p:sp>
      <p:sp>
        <p:nvSpPr>
          <p:cNvPr id="42" name="Oval 41">
            <a:extLst>
              <a:ext uri="{FF2B5EF4-FFF2-40B4-BE49-F238E27FC236}">
                <a16:creationId xmlns:a16="http://schemas.microsoft.com/office/drawing/2014/main" id="{C87AD97C-8186-4017-95FE-45B15038E3DD}"/>
              </a:ext>
            </a:extLst>
          </p:cNvPr>
          <p:cNvSpPr/>
          <p:nvPr/>
        </p:nvSpPr>
        <p:spPr>
          <a:xfrm>
            <a:off x="10883153" y="3021994"/>
            <a:ext cx="762000" cy="762000"/>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t>7</a:t>
            </a:r>
          </a:p>
        </p:txBody>
      </p:sp>
      <p:sp>
        <p:nvSpPr>
          <p:cNvPr id="45" name="Oval 44">
            <a:extLst>
              <a:ext uri="{FF2B5EF4-FFF2-40B4-BE49-F238E27FC236}">
                <a16:creationId xmlns:a16="http://schemas.microsoft.com/office/drawing/2014/main" id="{E10B381C-77BC-42E9-A263-8A50128833D4}"/>
              </a:ext>
            </a:extLst>
          </p:cNvPr>
          <p:cNvSpPr/>
          <p:nvPr/>
        </p:nvSpPr>
        <p:spPr>
          <a:xfrm>
            <a:off x="5289912" y="1565389"/>
            <a:ext cx="762000" cy="762000"/>
          </a:xfrm>
          <a:prstGeom prst="ellipse">
            <a:avLst/>
          </a:prstGeom>
          <a:solidFill>
            <a:srgbClr val="0070C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solidFill>
                  <a:schemeClr val="tx1">
                    <a:lumMod val="85000"/>
                  </a:schemeClr>
                </a:solidFill>
              </a:rPr>
              <a:t>1</a:t>
            </a:r>
          </a:p>
        </p:txBody>
      </p:sp>
      <p:sp>
        <p:nvSpPr>
          <p:cNvPr id="49" name="TextBox 53">
            <a:extLst>
              <a:ext uri="{FF2B5EF4-FFF2-40B4-BE49-F238E27FC236}">
                <a16:creationId xmlns:a16="http://schemas.microsoft.com/office/drawing/2014/main" id="{85736287-C3F0-BB81-45AF-349BF7430D5C}"/>
              </a:ext>
            </a:extLst>
          </p:cNvPr>
          <p:cNvSpPr txBox="1"/>
          <p:nvPr/>
        </p:nvSpPr>
        <p:spPr>
          <a:xfrm>
            <a:off x="5615297" y="3040799"/>
            <a:ext cx="333746" cy="36933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B</a:t>
            </a:r>
          </a:p>
        </p:txBody>
      </p:sp>
      <p:sp>
        <p:nvSpPr>
          <p:cNvPr id="50" name="TextBox 49">
            <a:extLst>
              <a:ext uri="{FF2B5EF4-FFF2-40B4-BE49-F238E27FC236}">
                <a16:creationId xmlns:a16="http://schemas.microsoft.com/office/drawing/2014/main" id="{68C8B3FF-E3EA-90D4-595A-A1A0818504F9}"/>
              </a:ext>
            </a:extLst>
          </p:cNvPr>
          <p:cNvSpPr txBox="1"/>
          <p:nvPr/>
        </p:nvSpPr>
        <p:spPr>
          <a:xfrm>
            <a:off x="6157559" y="261129"/>
            <a:ext cx="6094428" cy="830997"/>
          </a:xfrm>
          <a:prstGeom prst="rect">
            <a:avLst/>
          </a:prstGeom>
          <a:noFill/>
        </p:spPr>
        <p:txBody>
          <a:bodyPr wrap="square">
            <a:spAutoFit/>
          </a:bodyPr>
          <a:lstStyle/>
          <a:p>
            <a:r>
              <a:rPr lang="en-GB" sz="4800" dirty="0">
                <a:solidFill>
                  <a:schemeClr val="accent4">
                    <a:lumMod val="75000"/>
                  </a:schemeClr>
                </a:solidFill>
              </a:rPr>
              <a:t>Pert Chart</a:t>
            </a:r>
            <a:endParaRPr lang="ar-EG" sz="4800" dirty="0"/>
          </a:p>
        </p:txBody>
      </p:sp>
      <p:graphicFrame>
        <p:nvGraphicFramePr>
          <p:cNvPr id="3" name="Table 2">
            <a:extLst>
              <a:ext uri="{FF2B5EF4-FFF2-40B4-BE49-F238E27FC236}">
                <a16:creationId xmlns:a16="http://schemas.microsoft.com/office/drawing/2014/main" id="{5282FDC9-F506-6644-5BE0-9CDC262FC743}"/>
              </a:ext>
            </a:extLst>
          </p:cNvPr>
          <p:cNvGraphicFramePr>
            <a:graphicFrameLocks noGrp="1"/>
          </p:cNvGraphicFramePr>
          <p:nvPr>
            <p:extLst>
              <p:ext uri="{D42A27DB-BD31-4B8C-83A1-F6EECF244321}">
                <p14:modId xmlns:p14="http://schemas.microsoft.com/office/powerpoint/2010/main" val="3578069121"/>
              </p:ext>
            </p:extLst>
          </p:nvPr>
        </p:nvGraphicFramePr>
        <p:xfrm>
          <a:off x="-1924" y="11494"/>
          <a:ext cx="4833636" cy="5381589"/>
        </p:xfrm>
        <a:graphic>
          <a:graphicData uri="http://schemas.openxmlformats.org/drawingml/2006/table">
            <a:tbl>
              <a:tblPr rtl="1" firstRow="1" bandRow="1">
                <a:tableStyleId>{5C22544A-7EE6-4342-B048-85BDC9FD1C3A}</a:tableStyleId>
              </a:tblPr>
              <a:tblGrid>
                <a:gridCol w="906480">
                  <a:extLst>
                    <a:ext uri="{9D8B030D-6E8A-4147-A177-3AD203B41FA5}">
                      <a16:colId xmlns:a16="http://schemas.microsoft.com/office/drawing/2014/main" val="1727772515"/>
                    </a:ext>
                  </a:extLst>
                </a:gridCol>
                <a:gridCol w="1309052">
                  <a:extLst>
                    <a:ext uri="{9D8B030D-6E8A-4147-A177-3AD203B41FA5}">
                      <a16:colId xmlns:a16="http://schemas.microsoft.com/office/drawing/2014/main" val="3954249202"/>
                    </a:ext>
                  </a:extLst>
                </a:gridCol>
                <a:gridCol w="1309052">
                  <a:extLst>
                    <a:ext uri="{9D8B030D-6E8A-4147-A177-3AD203B41FA5}">
                      <a16:colId xmlns:a16="http://schemas.microsoft.com/office/drawing/2014/main" val="2997625284"/>
                    </a:ext>
                  </a:extLst>
                </a:gridCol>
                <a:gridCol w="1309052">
                  <a:extLst>
                    <a:ext uri="{9D8B030D-6E8A-4147-A177-3AD203B41FA5}">
                      <a16:colId xmlns:a16="http://schemas.microsoft.com/office/drawing/2014/main" val="1357684152"/>
                    </a:ext>
                  </a:extLst>
                </a:gridCol>
              </a:tblGrid>
              <a:tr h="594823">
                <a:tc>
                  <a:txBody>
                    <a:bodyPr/>
                    <a:lstStyle/>
                    <a:p>
                      <a:pPr algn="l" rtl="0"/>
                      <a:r>
                        <a:rPr lang="en-US" dirty="0" err="1"/>
                        <a:t>Dutation</a:t>
                      </a:r>
                      <a:endParaRPr lang="ar-EG" dirty="0"/>
                    </a:p>
                  </a:txBody>
                  <a:tcPr/>
                </a:tc>
                <a:tc>
                  <a:txBody>
                    <a:bodyPr/>
                    <a:lstStyle/>
                    <a:p>
                      <a:pPr algn="l" rtl="0"/>
                      <a:r>
                        <a:rPr lang="en-US" dirty="0"/>
                        <a:t>Predecessors</a:t>
                      </a:r>
                      <a:endParaRPr lang="ar-EG" dirty="0"/>
                    </a:p>
                  </a:txBody>
                  <a:tcPr/>
                </a:tc>
                <a:tc>
                  <a:txBody>
                    <a:bodyPr/>
                    <a:lstStyle/>
                    <a:p>
                      <a:pPr algn="l" rtl="0"/>
                      <a:r>
                        <a:rPr lang="en-US" dirty="0"/>
                        <a:t>Description</a:t>
                      </a:r>
                      <a:endParaRPr lang="ar-EG" dirty="0"/>
                    </a:p>
                  </a:txBody>
                  <a:tcPr/>
                </a:tc>
                <a:tc>
                  <a:txBody>
                    <a:bodyPr/>
                    <a:lstStyle/>
                    <a:p>
                      <a:pPr algn="l" rtl="0"/>
                      <a:r>
                        <a:rPr lang="en-US" dirty="0"/>
                        <a:t>Activity</a:t>
                      </a:r>
                      <a:endParaRPr lang="ar-EG" dirty="0"/>
                    </a:p>
                  </a:txBody>
                  <a:tcPr/>
                </a:tc>
                <a:extLst>
                  <a:ext uri="{0D108BD9-81ED-4DB2-BD59-A6C34878D82A}">
                    <a16:rowId xmlns:a16="http://schemas.microsoft.com/office/drawing/2014/main" val="2626694542"/>
                  </a:ext>
                </a:extLst>
              </a:tr>
              <a:tr h="645355">
                <a:tc>
                  <a:txBody>
                    <a:bodyPr/>
                    <a:lstStyle/>
                    <a:p>
                      <a:pPr algn="l" rtl="0"/>
                      <a:r>
                        <a:rPr lang="en-US" dirty="0"/>
                        <a:t>2</a:t>
                      </a:r>
                      <a:endParaRPr lang="ar-EG" dirty="0"/>
                    </a:p>
                  </a:txBody>
                  <a:tcPr/>
                </a:tc>
                <a:tc>
                  <a:txBody>
                    <a:bodyPr/>
                    <a:lstStyle/>
                    <a:p>
                      <a:pPr algn="l" rtl="0"/>
                      <a:r>
                        <a:rPr lang="en-US" dirty="0"/>
                        <a:t>-</a:t>
                      </a:r>
                      <a:endParaRPr lang="ar-EG" dirty="0"/>
                    </a:p>
                  </a:txBody>
                  <a:tcPr/>
                </a:tc>
                <a:tc>
                  <a:txBody>
                    <a:bodyPr/>
                    <a:lstStyle/>
                    <a:p>
                      <a:pPr algn="l" rtl="0"/>
                      <a:r>
                        <a:rPr lang="en-US" dirty="0"/>
                        <a:t>System Request</a:t>
                      </a:r>
                      <a:endParaRPr lang="ar-EG" dirty="0"/>
                    </a:p>
                  </a:txBody>
                  <a:tcPr/>
                </a:tc>
                <a:tc>
                  <a:txBody>
                    <a:bodyPr/>
                    <a:lstStyle/>
                    <a:p>
                      <a:pPr algn="l" rtl="0"/>
                      <a:r>
                        <a:rPr lang="en-US" dirty="0"/>
                        <a:t>A</a:t>
                      </a:r>
                      <a:endParaRPr lang="ar-EG" dirty="0"/>
                    </a:p>
                  </a:txBody>
                  <a:tcPr/>
                </a:tc>
                <a:extLst>
                  <a:ext uri="{0D108BD9-81ED-4DB2-BD59-A6C34878D82A}">
                    <a16:rowId xmlns:a16="http://schemas.microsoft.com/office/drawing/2014/main" val="4212629433"/>
                  </a:ext>
                </a:extLst>
              </a:tr>
              <a:tr h="645355">
                <a:tc>
                  <a:txBody>
                    <a:bodyPr/>
                    <a:lstStyle/>
                    <a:p>
                      <a:pPr algn="l" rtl="0"/>
                      <a:r>
                        <a:rPr lang="en-US" dirty="0"/>
                        <a:t>4</a:t>
                      </a:r>
                      <a:endParaRPr lang="ar-EG" dirty="0"/>
                    </a:p>
                  </a:txBody>
                  <a:tcPr/>
                </a:tc>
                <a:tc>
                  <a:txBody>
                    <a:bodyPr/>
                    <a:lstStyle/>
                    <a:p>
                      <a:pPr algn="l" rtl="0"/>
                      <a:r>
                        <a:rPr lang="en-US" dirty="0"/>
                        <a:t>-</a:t>
                      </a:r>
                      <a:endParaRPr lang="ar-EG" dirty="0"/>
                    </a:p>
                  </a:txBody>
                  <a:tcPr/>
                </a:tc>
                <a:tc>
                  <a:txBody>
                    <a:bodyPr/>
                    <a:lstStyle/>
                    <a:p>
                      <a:pPr algn="l" rtl="0"/>
                      <a:r>
                        <a:rPr lang="en-US" dirty="0"/>
                        <a:t>Feasibility Study</a:t>
                      </a:r>
                      <a:endParaRPr lang="ar-EG" dirty="0"/>
                    </a:p>
                  </a:txBody>
                  <a:tcPr/>
                </a:tc>
                <a:tc>
                  <a:txBody>
                    <a:bodyPr/>
                    <a:lstStyle/>
                    <a:p>
                      <a:pPr algn="l" rtl="0"/>
                      <a:r>
                        <a:rPr lang="en-US" dirty="0"/>
                        <a:t>B</a:t>
                      </a:r>
                      <a:endParaRPr lang="ar-EG" dirty="0"/>
                    </a:p>
                  </a:txBody>
                  <a:tcPr/>
                </a:tc>
                <a:extLst>
                  <a:ext uri="{0D108BD9-81ED-4DB2-BD59-A6C34878D82A}">
                    <a16:rowId xmlns:a16="http://schemas.microsoft.com/office/drawing/2014/main" val="4187960220"/>
                  </a:ext>
                </a:extLst>
              </a:tr>
              <a:tr h="594823">
                <a:tc>
                  <a:txBody>
                    <a:bodyPr/>
                    <a:lstStyle/>
                    <a:p>
                      <a:pPr algn="l" rtl="0"/>
                      <a:r>
                        <a:rPr lang="en-US" dirty="0"/>
                        <a:t>2</a:t>
                      </a:r>
                      <a:endParaRPr lang="ar-EG" dirty="0"/>
                    </a:p>
                  </a:txBody>
                  <a:tcPr/>
                </a:tc>
                <a:tc>
                  <a:txBody>
                    <a:bodyPr/>
                    <a:lstStyle/>
                    <a:p>
                      <a:pPr algn="l" rtl="0"/>
                      <a:r>
                        <a:rPr lang="en-US" dirty="0"/>
                        <a:t>B</a:t>
                      </a:r>
                      <a:endParaRPr lang="ar-EG" dirty="0"/>
                    </a:p>
                  </a:txBody>
                  <a:tcPr/>
                </a:tc>
                <a:tc>
                  <a:txBody>
                    <a:bodyPr/>
                    <a:lstStyle/>
                    <a:p>
                      <a:pPr algn="l" rtl="0"/>
                      <a:r>
                        <a:rPr lang="en-US" dirty="0"/>
                        <a:t>Methodology</a:t>
                      </a:r>
                      <a:endParaRPr lang="ar-EG" dirty="0"/>
                    </a:p>
                  </a:txBody>
                  <a:tcPr/>
                </a:tc>
                <a:tc>
                  <a:txBody>
                    <a:bodyPr/>
                    <a:lstStyle/>
                    <a:p>
                      <a:pPr algn="l" rtl="0"/>
                      <a:r>
                        <a:rPr lang="en-US" dirty="0"/>
                        <a:t>C</a:t>
                      </a:r>
                      <a:endParaRPr lang="ar-EG" dirty="0"/>
                    </a:p>
                  </a:txBody>
                  <a:tcPr/>
                </a:tc>
                <a:extLst>
                  <a:ext uri="{0D108BD9-81ED-4DB2-BD59-A6C34878D82A}">
                    <a16:rowId xmlns:a16="http://schemas.microsoft.com/office/drawing/2014/main" val="3095528890"/>
                  </a:ext>
                </a:extLst>
              </a:tr>
              <a:tr h="849748">
                <a:tc>
                  <a:txBody>
                    <a:bodyPr/>
                    <a:lstStyle/>
                    <a:p>
                      <a:pPr algn="l" rtl="0"/>
                      <a:r>
                        <a:rPr lang="en-US" dirty="0"/>
                        <a:t>3</a:t>
                      </a:r>
                      <a:endParaRPr lang="ar-EG" dirty="0"/>
                    </a:p>
                  </a:txBody>
                  <a:tcPr/>
                </a:tc>
                <a:tc>
                  <a:txBody>
                    <a:bodyPr/>
                    <a:lstStyle/>
                    <a:p>
                      <a:pPr algn="l" rtl="0"/>
                      <a:r>
                        <a:rPr lang="en-US" dirty="0"/>
                        <a:t>A,B</a:t>
                      </a:r>
                      <a:endParaRPr lang="ar-EG" dirty="0"/>
                    </a:p>
                  </a:txBody>
                  <a:tcPr/>
                </a:tc>
                <a:tc>
                  <a:txBody>
                    <a:bodyPr/>
                    <a:lstStyle/>
                    <a:p>
                      <a:pPr algn="l" rtl="0"/>
                      <a:r>
                        <a:rPr lang="en-US" dirty="0"/>
                        <a:t>Time Estimation</a:t>
                      </a:r>
                      <a:endParaRPr lang="ar-EG" dirty="0"/>
                    </a:p>
                  </a:txBody>
                  <a:tcPr/>
                </a:tc>
                <a:tc>
                  <a:txBody>
                    <a:bodyPr/>
                    <a:lstStyle/>
                    <a:p>
                      <a:pPr algn="l" rtl="0"/>
                      <a:r>
                        <a:rPr lang="en-US" dirty="0"/>
                        <a:t>D</a:t>
                      </a:r>
                      <a:endParaRPr lang="ar-EG" dirty="0"/>
                    </a:p>
                  </a:txBody>
                  <a:tcPr/>
                </a:tc>
                <a:extLst>
                  <a:ext uri="{0D108BD9-81ED-4DB2-BD59-A6C34878D82A}">
                    <a16:rowId xmlns:a16="http://schemas.microsoft.com/office/drawing/2014/main" val="4098021075"/>
                  </a:ext>
                </a:extLst>
              </a:tr>
              <a:tr h="849748">
                <a:tc>
                  <a:txBody>
                    <a:bodyPr/>
                    <a:lstStyle/>
                    <a:p>
                      <a:pPr algn="l" rtl="0"/>
                      <a:r>
                        <a:rPr lang="en-US" dirty="0"/>
                        <a:t>2</a:t>
                      </a:r>
                      <a:endParaRPr lang="ar-EG" dirty="0"/>
                    </a:p>
                  </a:txBody>
                  <a:tcPr/>
                </a:tc>
                <a:tc>
                  <a:txBody>
                    <a:bodyPr/>
                    <a:lstStyle/>
                    <a:p>
                      <a:pPr algn="l" rtl="0"/>
                      <a:r>
                        <a:rPr lang="en-US" dirty="0"/>
                        <a:t>C</a:t>
                      </a:r>
                      <a:endParaRPr lang="ar-EG" dirty="0"/>
                    </a:p>
                  </a:txBody>
                  <a:tcPr/>
                </a:tc>
                <a:tc>
                  <a:txBody>
                    <a:bodyPr/>
                    <a:lstStyle/>
                    <a:p>
                      <a:pPr algn="l" rtl="0"/>
                      <a:r>
                        <a:rPr lang="en-US" dirty="0"/>
                        <a:t>Task Identification</a:t>
                      </a:r>
                      <a:endParaRPr lang="ar-EG" dirty="0"/>
                    </a:p>
                  </a:txBody>
                  <a:tcPr/>
                </a:tc>
                <a:tc>
                  <a:txBody>
                    <a:bodyPr/>
                    <a:lstStyle/>
                    <a:p>
                      <a:pPr algn="l" rtl="0"/>
                      <a:r>
                        <a:rPr lang="en-US" dirty="0"/>
                        <a:t>E</a:t>
                      </a:r>
                      <a:endParaRPr lang="ar-EG" dirty="0"/>
                    </a:p>
                  </a:txBody>
                  <a:tcPr/>
                </a:tc>
                <a:extLst>
                  <a:ext uri="{0D108BD9-81ED-4DB2-BD59-A6C34878D82A}">
                    <a16:rowId xmlns:a16="http://schemas.microsoft.com/office/drawing/2014/main" val="1294758848"/>
                  </a:ext>
                </a:extLst>
              </a:tr>
              <a:tr h="451748">
                <a:tc>
                  <a:txBody>
                    <a:bodyPr/>
                    <a:lstStyle/>
                    <a:p>
                      <a:pPr algn="l" rtl="0"/>
                      <a:r>
                        <a:rPr lang="en-US" dirty="0"/>
                        <a:t>5</a:t>
                      </a:r>
                      <a:endParaRPr lang="ar-EG" dirty="0"/>
                    </a:p>
                  </a:txBody>
                  <a:tcPr/>
                </a:tc>
                <a:tc>
                  <a:txBody>
                    <a:bodyPr/>
                    <a:lstStyle/>
                    <a:p>
                      <a:pPr algn="l" rtl="0"/>
                      <a:r>
                        <a:rPr lang="en-US" dirty="0"/>
                        <a:t>C</a:t>
                      </a:r>
                      <a:endParaRPr lang="ar-EG" dirty="0"/>
                    </a:p>
                  </a:txBody>
                  <a:tcPr/>
                </a:tc>
                <a:tc>
                  <a:txBody>
                    <a:bodyPr/>
                    <a:lstStyle/>
                    <a:p>
                      <a:pPr algn="l" rtl="0"/>
                      <a:r>
                        <a:rPr lang="en-US" dirty="0"/>
                        <a:t>Pert Chart</a:t>
                      </a:r>
                      <a:endParaRPr lang="ar-EG" dirty="0"/>
                    </a:p>
                  </a:txBody>
                  <a:tcPr/>
                </a:tc>
                <a:tc>
                  <a:txBody>
                    <a:bodyPr/>
                    <a:lstStyle/>
                    <a:p>
                      <a:pPr algn="l" rtl="0"/>
                      <a:r>
                        <a:rPr lang="en-US" dirty="0"/>
                        <a:t>F</a:t>
                      </a:r>
                      <a:endParaRPr lang="ar-EG" dirty="0"/>
                    </a:p>
                  </a:txBody>
                  <a:tcPr/>
                </a:tc>
                <a:extLst>
                  <a:ext uri="{0D108BD9-81ED-4DB2-BD59-A6C34878D82A}">
                    <a16:rowId xmlns:a16="http://schemas.microsoft.com/office/drawing/2014/main" val="2906886556"/>
                  </a:ext>
                </a:extLst>
              </a:tr>
              <a:tr h="594823">
                <a:tc>
                  <a:txBody>
                    <a:bodyPr/>
                    <a:lstStyle/>
                    <a:p>
                      <a:pPr algn="l" rtl="0"/>
                      <a:r>
                        <a:rPr lang="en-US" dirty="0"/>
                        <a:t>2</a:t>
                      </a:r>
                      <a:endParaRPr lang="ar-EG" dirty="0"/>
                    </a:p>
                  </a:txBody>
                  <a:tcPr/>
                </a:tc>
                <a:tc>
                  <a:txBody>
                    <a:bodyPr/>
                    <a:lstStyle/>
                    <a:p>
                      <a:pPr algn="l" rtl="0"/>
                      <a:r>
                        <a:rPr lang="en-US" dirty="0"/>
                        <a:t>D,E,F</a:t>
                      </a:r>
                      <a:endParaRPr lang="ar-EG" dirty="0"/>
                    </a:p>
                  </a:txBody>
                  <a:tcPr/>
                </a:tc>
                <a:tc>
                  <a:txBody>
                    <a:bodyPr/>
                    <a:lstStyle/>
                    <a:p>
                      <a:pPr algn="l" rtl="0"/>
                      <a:r>
                        <a:rPr lang="en-US" dirty="0"/>
                        <a:t>Gant chart</a:t>
                      </a:r>
                      <a:endParaRPr lang="ar-EG" dirty="0"/>
                    </a:p>
                  </a:txBody>
                  <a:tcPr/>
                </a:tc>
                <a:tc>
                  <a:txBody>
                    <a:bodyPr/>
                    <a:lstStyle/>
                    <a:p>
                      <a:pPr algn="l" rtl="0"/>
                      <a:r>
                        <a:rPr lang="en-US" dirty="0"/>
                        <a:t>G</a:t>
                      </a:r>
                      <a:endParaRPr lang="ar-EG" dirty="0"/>
                    </a:p>
                  </a:txBody>
                  <a:tcPr/>
                </a:tc>
                <a:extLst>
                  <a:ext uri="{0D108BD9-81ED-4DB2-BD59-A6C34878D82A}">
                    <a16:rowId xmlns:a16="http://schemas.microsoft.com/office/drawing/2014/main" val="3348102965"/>
                  </a:ext>
                </a:extLst>
              </a:tr>
            </a:tbl>
          </a:graphicData>
        </a:graphic>
      </p:graphicFrame>
    </p:spTree>
    <p:extLst>
      <p:ext uri="{BB962C8B-B14F-4D97-AF65-F5344CB8AC3E}">
        <p14:creationId xmlns:p14="http://schemas.microsoft.com/office/powerpoint/2010/main" val="2255866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E606DD-5982-DCDD-7139-B057C9F762DC}"/>
              </a:ext>
            </a:extLst>
          </p:cNvPr>
          <p:cNvSpPr txBox="1"/>
          <p:nvPr/>
        </p:nvSpPr>
        <p:spPr>
          <a:xfrm>
            <a:off x="4100416" y="-122337"/>
            <a:ext cx="3739742" cy="1015663"/>
          </a:xfrm>
          <a:prstGeom prst="rect">
            <a:avLst/>
          </a:prstGeom>
          <a:noFill/>
        </p:spPr>
        <p:txBody>
          <a:bodyPr wrap="none" rtlCol="1">
            <a:spAutoFit/>
          </a:bodyPr>
          <a:lstStyle/>
          <a:p>
            <a:r>
              <a:rPr lang="en-US" sz="6000" dirty="0"/>
              <a:t>Gantt chart</a:t>
            </a:r>
            <a:endParaRPr lang="ar-EG" sz="6000" dirty="0"/>
          </a:p>
        </p:txBody>
      </p:sp>
      <p:sp>
        <p:nvSpPr>
          <p:cNvPr id="25" name="TextBox 24">
            <a:extLst>
              <a:ext uri="{FF2B5EF4-FFF2-40B4-BE49-F238E27FC236}">
                <a16:creationId xmlns:a16="http://schemas.microsoft.com/office/drawing/2014/main" id="{97E48E0A-6E4F-E771-A0BF-FCF9979D58A9}"/>
              </a:ext>
            </a:extLst>
          </p:cNvPr>
          <p:cNvSpPr txBox="1"/>
          <p:nvPr/>
        </p:nvSpPr>
        <p:spPr>
          <a:xfrm>
            <a:off x="10585770" y="6214396"/>
            <a:ext cx="1326004" cy="338554"/>
          </a:xfrm>
          <a:prstGeom prst="rect">
            <a:avLst/>
          </a:prstGeom>
          <a:noFill/>
        </p:spPr>
        <p:txBody>
          <a:bodyPr wrap="none" rtlCol="0">
            <a:spAutoFit/>
          </a:bodyPr>
          <a:lstStyle/>
          <a:p>
            <a:r>
              <a:rPr lang="en-US" sz="1600" b="1" dirty="0">
                <a:solidFill>
                  <a:schemeClr val="accent2"/>
                </a:solidFill>
              </a:rPr>
              <a:t>Time (days)</a:t>
            </a:r>
          </a:p>
        </p:txBody>
      </p:sp>
      <p:sp>
        <p:nvSpPr>
          <p:cNvPr id="7" name="Oval 6">
            <a:extLst>
              <a:ext uri="{FF2B5EF4-FFF2-40B4-BE49-F238E27FC236}">
                <a16:creationId xmlns:a16="http://schemas.microsoft.com/office/drawing/2014/main" id="{12C6E1C9-723B-6FED-0F13-8260A779B937}"/>
              </a:ext>
            </a:extLst>
          </p:cNvPr>
          <p:cNvSpPr/>
          <p:nvPr/>
        </p:nvSpPr>
        <p:spPr>
          <a:xfrm>
            <a:off x="10370501" y="3990712"/>
            <a:ext cx="1984284" cy="1603492"/>
          </a:xfrm>
          <a:prstGeom prst="ellipse">
            <a:avLst/>
          </a:prstGeom>
          <a:solidFill>
            <a:schemeClr val="bg1">
              <a:lumMod val="95000"/>
              <a:lumOff val="5000"/>
            </a:schemeClr>
          </a:solidFill>
          <a:ln>
            <a:solidFill>
              <a:schemeClr val="tx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Minimum Duration Time = 13</a:t>
            </a:r>
          </a:p>
        </p:txBody>
      </p:sp>
      <p:sp>
        <p:nvSpPr>
          <p:cNvPr id="8" name="Oval 7">
            <a:extLst>
              <a:ext uri="{FF2B5EF4-FFF2-40B4-BE49-F238E27FC236}">
                <a16:creationId xmlns:a16="http://schemas.microsoft.com/office/drawing/2014/main" id="{53CA1357-02C5-6EA6-F443-323DD04E54D1}"/>
              </a:ext>
            </a:extLst>
          </p:cNvPr>
          <p:cNvSpPr/>
          <p:nvPr/>
        </p:nvSpPr>
        <p:spPr>
          <a:xfrm>
            <a:off x="9715035" y="181600"/>
            <a:ext cx="2476965" cy="1015663"/>
          </a:xfrm>
          <a:prstGeom prst="ellipse">
            <a:avLst/>
          </a:prstGeom>
          <a:solidFill>
            <a:schemeClr val="bg1">
              <a:lumMod val="95000"/>
              <a:lumOff val="5000"/>
            </a:schemeClr>
          </a:solidFill>
          <a:ln>
            <a:solidFill>
              <a:schemeClr val="tx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en-US" sz="1800" b="1" dirty="0">
              <a:solidFill>
                <a:schemeClr val="tx1"/>
              </a:solidFill>
            </a:endParaRPr>
          </a:p>
          <a:p>
            <a:pPr algn="ctr"/>
            <a:r>
              <a:rPr lang="en-US" sz="1800" b="1" dirty="0">
                <a:solidFill>
                  <a:schemeClr val="tx1"/>
                </a:solidFill>
              </a:rPr>
              <a:t>Critical Path</a:t>
            </a:r>
          </a:p>
          <a:p>
            <a:pPr algn="ctr"/>
            <a:endParaRPr lang="en-US" sz="1800" b="1" dirty="0">
              <a:solidFill>
                <a:srgbClr val="FFFF00"/>
              </a:solidFill>
              <a:sym typeface="Wingdings" pitchFamily="2" charset="2"/>
            </a:endParaRPr>
          </a:p>
          <a:p>
            <a:pPr algn="ctr"/>
            <a:r>
              <a:rPr lang="en-US" sz="1800" b="1" dirty="0">
                <a:solidFill>
                  <a:schemeClr val="tx1"/>
                </a:solidFill>
                <a:sym typeface="Wingdings" pitchFamily="2" charset="2"/>
              </a:rPr>
              <a:t>B C F  G</a:t>
            </a:r>
            <a:endParaRPr lang="en-US" sz="1800" b="1" dirty="0">
              <a:solidFill>
                <a:schemeClr val="tx1"/>
              </a:solidFill>
            </a:endParaRPr>
          </a:p>
          <a:p>
            <a:pPr algn="ctr"/>
            <a:endParaRPr lang="en-US" sz="1800" b="1" dirty="0">
              <a:solidFill>
                <a:schemeClr val="tx1"/>
              </a:solidFill>
            </a:endParaRPr>
          </a:p>
        </p:txBody>
      </p:sp>
      <p:graphicFrame>
        <p:nvGraphicFramePr>
          <p:cNvPr id="26" name="Chart 25">
            <a:extLst>
              <a:ext uri="{FF2B5EF4-FFF2-40B4-BE49-F238E27FC236}">
                <a16:creationId xmlns:a16="http://schemas.microsoft.com/office/drawing/2014/main" id="{49362104-3398-149B-E336-B03706C0F5EC}"/>
              </a:ext>
            </a:extLst>
          </p:cNvPr>
          <p:cNvGraphicFramePr/>
          <p:nvPr>
            <p:extLst>
              <p:ext uri="{D42A27DB-BD31-4B8C-83A1-F6EECF244321}">
                <p14:modId xmlns:p14="http://schemas.microsoft.com/office/powerpoint/2010/main" val="1715097026"/>
              </p:ext>
            </p:extLst>
          </p:nvPr>
        </p:nvGraphicFramePr>
        <p:xfrm>
          <a:off x="4338999" y="689432"/>
          <a:ext cx="6194287" cy="557180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e 2">
            <a:extLst>
              <a:ext uri="{FF2B5EF4-FFF2-40B4-BE49-F238E27FC236}">
                <a16:creationId xmlns:a16="http://schemas.microsoft.com/office/drawing/2014/main" id="{FAA2D8F6-1DD7-4F75-88D3-B8C9B5C1574A}"/>
              </a:ext>
            </a:extLst>
          </p:cNvPr>
          <p:cNvGraphicFramePr>
            <a:graphicFrameLocks noGrp="1"/>
          </p:cNvGraphicFramePr>
          <p:nvPr>
            <p:extLst>
              <p:ext uri="{D42A27DB-BD31-4B8C-83A1-F6EECF244321}">
                <p14:modId xmlns:p14="http://schemas.microsoft.com/office/powerpoint/2010/main" val="3411664652"/>
              </p:ext>
            </p:extLst>
          </p:nvPr>
        </p:nvGraphicFramePr>
        <p:xfrm>
          <a:off x="17846" y="1197263"/>
          <a:ext cx="4294911" cy="5586899"/>
        </p:xfrm>
        <a:graphic>
          <a:graphicData uri="http://schemas.openxmlformats.org/drawingml/2006/table">
            <a:tbl>
              <a:tblPr rtl="1" firstRow="1" bandRow="1">
                <a:tableStyleId>{5C22544A-7EE6-4342-B048-85BDC9FD1C3A}</a:tableStyleId>
              </a:tblPr>
              <a:tblGrid>
                <a:gridCol w="805449">
                  <a:extLst>
                    <a:ext uri="{9D8B030D-6E8A-4147-A177-3AD203B41FA5}">
                      <a16:colId xmlns:a16="http://schemas.microsoft.com/office/drawing/2014/main" val="1727772515"/>
                    </a:ext>
                  </a:extLst>
                </a:gridCol>
                <a:gridCol w="1163154">
                  <a:extLst>
                    <a:ext uri="{9D8B030D-6E8A-4147-A177-3AD203B41FA5}">
                      <a16:colId xmlns:a16="http://schemas.microsoft.com/office/drawing/2014/main" val="3954249202"/>
                    </a:ext>
                  </a:extLst>
                </a:gridCol>
                <a:gridCol w="1163154">
                  <a:extLst>
                    <a:ext uri="{9D8B030D-6E8A-4147-A177-3AD203B41FA5}">
                      <a16:colId xmlns:a16="http://schemas.microsoft.com/office/drawing/2014/main" val="2997625284"/>
                    </a:ext>
                  </a:extLst>
                </a:gridCol>
                <a:gridCol w="1163154">
                  <a:extLst>
                    <a:ext uri="{9D8B030D-6E8A-4147-A177-3AD203B41FA5}">
                      <a16:colId xmlns:a16="http://schemas.microsoft.com/office/drawing/2014/main" val="1357684152"/>
                    </a:ext>
                  </a:extLst>
                </a:gridCol>
              </a:tblGrid>
              <a:tr h="557699">
                <a:tc>
                  <a:txBody>
                    <a:bodyPr/>
                    <a:lstStyle/>
                    <a:p>
                      <a:pPr algn="l" rtl="0"/>
                      <a:r>
                        <a:rPr lang="en-US" dirty="0" err="1"/>
                        <a:t>Dutation</a:t>
                      </a:r>
                      <a:endParaRPr lang="ar-EG" dirty="0"/>
                    </a:p>
                  </a:txBody>
                  <a:tcPr/>
                </a:tc>
                <a:tc>
                  <a:txBody>
                    <a:bodyPr/>
                    <a:lstStyle/>
                    <a:p>
                      <a:pPr algn="l" rtl="0"/>
                      <a:r>
                        <a:rPr lang="en-US" dirty="0"/>
                        <a:t>Predecessors</a:t>
                      </a:r>
                      <a:endParaRPr lang="ar-EG" dirty="0"/>
                    </a:p>
                  </a:txBody>
                  <a:tcPr/>
                </a:tc>
                <a:tc>
                  <a:txBody>
                    <a:bodyPr/>
                    <a:lstStyle/>
                    <a:p>
                      <a:pPr algn="l" rtl="0"/>
                      <a:r>
                        <a:rPr lang="en-US" dirty="0"/>
                        <a:t>Description</a:t>
                      </a:r>
                      <a:endParaRPr lang="ar-EG" dirty="0"/>
                    </a:p>
                  </a:txBody>
                  <a:tcPr/>
                </a:tc>
                <a:tc>
                  <a:txBody>
                    <a:bodyPr/>
                    <a:lstStyle/>
                    <a:p>
                      <a:pPr algn="l" rtl="0"/>
                      <a:r>
                        <a:rPr lang="en-US" dirty="0"/>
                        <a:t>Activity</a:t>
                      </a:r>
                      <a:endParaRPr lang="ar-EG" dirty="0"/>
                    </a:p>
                  </a:txBody>
                  <a:tcPr/>
                </a:tc>
                <a:extLst>
                  <a:ext uri="{0D108BD9-81ED-4DB2-BD59-A6C34878D82A}">
                    <a16:rowId xmlns:a16="http://schemas.microsoft.com/office/drawing/2014/main" val="2626694542"/>
                  </a:ext>
                </a:extLst>
              </a:tr>
              <a:tr h="557699">
                <a:tc>
                  <a:txBody>
                    <a:bodyPr/>
                    <a:lstStyle/>
                    <a:p>
                      <a:pPr algn="l" rtl="0"/>
                      <a:r>
                        <a:rPr lang="en-US" dirty="0"/>
                        <a:t>2</a:t>
                      </a:r>
                      <a:endParaRPr lang="ar-EG" dirty="0"/>
                    </a:p>
                  </a:txBody>
                  <a:tcPr/>
                </a:tc>
                <a:tc>
                  <a:txBody>
                    <a:bodyPr/>
                    <a:lstStyle/>
                    <a:p>
                      <a:pPr algn="l" rtl="0"/>
                      <a:r>
                        <a:rPr lang="en-US" dirty="0"/>
                        <a:t>-</a:t>
                      </a:r>
                      <a:endParaRPr lang="ar-EG" dirty="0"/>
                    </a:p>
                  </a:txBody>
                  <a:tcPr/>
                </a:tc>
                <a:tc>
                  <a:txBody>
                    <a:bodyPr/>
                    <a:lstStyle/>
                    <a:p>
                      <a:pPr algn="l" rtl="0"/>
                      <a:r>
                        <a:rPr lang="en-US" dirty="0"/>
                        <a:t>System Request</a:t>
                      </a:r>
                      <a:endParaRPr lang="ar-EG" dirty="0"/>
                    </a:p>
                  </a:txBody>
                  <a:tcPr/>
                </a:tc>
                <a:tc>
                  <a:txBody>
                    <a:bodyPr/>
                    <a:lstStyle/>
                    <a:p>
                      <a:pPr algn="l" rtl="0"/>
                      <a:r>
                        <a:rPr lang="en-US" dirty="0"/>
                        <a:t>A</a:t>
                      </a:r>
                      <a:endParaRPr lang="ar-EG" dirty="0"/>
                    </a:p>
                  </a:txBody>
                  <a:tcPr/>
                </a:tc>
                <a:extLst>
                  <a:ext uri="{0D108BD9-81ED-4DB2-BD59-A6C34878D82A}">
                    <a16:rowId xmlns:a16="http://schemas.microsoft.com/office/drawing/2014/main" val="4212629433"/>
                  </a:ext>
                </a:extLst>
              </a:tr>
              <a:tr h="557699">
                <a:tc>
                  <a:txBody>
                    <a:bodyPr/>
                    <a:lstStyle/>
                    <a:p>
                      <a:pPr algn="l" rtl="0"/>
                      <a:r>
                        <a:rPr lang="en-US" dirty="0"/>
                        <a:t>4</a:t>
                      </a:r>
                      <a:endParaRPr lang="ar-EG" dirty="0"/>
                    </a:p>
                  </a:txBody>
                  <a:tcPr/>
                </a:tc>
                <a:tc>
                  <a:txBody>
                    <a:bodyPr/>
                    <a:lstStyle/>
                    <a:p>
                      <a:pPr algn="l" rtl="0"/>
                      <a:r>
                        <a:rPr lang="en-US" dirty="0"/>
                        <a:t>-</a:t>
                      </a:r>
                      <a:endParaRPr lang="ar-EG" dirty="0"/>
                    </a:p>
                  </a:txBody>
                  <a:tcPr/>
                </a:tc>
                <a:tc>
                  <a:txBody>
                    <a:bodyPr/>
                    <a:lstStyle/>
                    <a:p>
                      <a:pPr algn="l" rtl="0"/>
                      <a:r>
                        <a:rPr lang="en-US" dirty="0"/>
                        <a:t>Feasibility Study</a:t>
                      </a:r>
                      <a:endParaRPr lang="ar-EG" dirty="0"/>
                    </a:p>
                  </a:txBody>
                  <a:tcPr/>
                </a:tc>
                <a:tc>
                  <a:txBody>
                    <a:bodyPr/>
                    <a:lstStyle/>
                    <a:p>
                      <a:pPr algn="l" rtl="0"/>
                      <a:r>
                        <a:rPr lang="en-US" dirty="0"/>
                        <a:t>B</a:t>
                      </a:r>
                      <a:endParaRPr lang="ar-EG" dirty="0"/>
                    </a:p>
                  </a:txBody>
                  <a:tcPr/>
                </a:tc>
                <a:extLst>
                  <a:ext uri="{0D108BD9-81ED-4DB2-BD59-A6C34878D82A}">
                    <a16:rowId xmlns:a16="http://schemas.microsoft.com/office/drawing/2014/main" val="4187960220"/>
                  </a:ext>
                </a:extLst>
              </a:tr>
              <a:tr h="557699">
                <a:tc>
                  <a:txBody>
                    <a:bodyPr/>
                    <a:lstStyle/>
                    <a:p>
                      <a:pPr algn="l" rtl="0"/>
                      <a:r>
                        <a:rPr lang="en-US" dirty="0"/>
                        <a:t>2</a:t>
                      </a:r>
                      <a:endParaRPr lang="ar-EG" dirty="0"/>
                    </a:p>
                  </a:txBody>
                  <a:tcPr/>
                </a:tc>
                <a:tc>
                  <a:txBody>
                    <a:bodyPr/>
                    <a:lstStyle/>
                    <a:p>
                      <a:pPr algn="l" rtl="0"/>
                      <a:r>
                        <a:rPr lang="en-US" dirty="0"/>
                        <a:t>B</a:t>
                      </a:r>
                      <a:endParaRPr lang="ar-EG" dirty="0"/>
                    </a:p>
                  </a:txBody>
                  <a:tcPr/>
                </a:tc>
                <a:tc>
                  <a:txBody>
                    <a:bodyPr/>
                    <a:lstStyle/>
                    <a:p>
                      <a:pPr algn="l" rtl="0"/>
                      <a:r>
                        <a:rPr lang="en-US" dirty="0"/>
                        <a:t>Methodology</a:t>
                      </a:r>
                      <a:endParaRPr lang="ar-EG" dirty="0"/>
                    </a:p>
                  </a:txBody>
                  <a:tcPr/>
                </a:tc>
                <a:tc>
                  <a:txBody>
                    <a:bodyPr/>
                    <a:lstStyle/>
                    <a:p>
                      <a:pPr algn="l" rtl="0"/>
                      <a:r>
                        <a:rPr lang="en-US" dirty="0"/>
                        <a:t>C</a:t>
                      </a:r>
                      <a:endParaRPr lang="ar-EG" dirty="0"/>
                    </a:p>
                  </a:txBody>
                  <a:tcPr/>
                </a:tc>
                <a:extLst>
                  <a:ext uri="{0D108BD9-81ED-4DB2-BD59-A6C34878D82A}">
                    <a16:rowId xmlns:a16="http://schemas.microsoft.com/office/drawing/2014/main" val="3095528890"/>
                  </a:ext>
                </a:extLst>
              </a:tr>
              <a:tr h="796713">
                <a:tc>
                  <a:txBody>
                    <a:bodyPr/>
                    <a:lstStyle/>
                    <a:p>
                      <a:pPr algn="l" rtl="0"/>
                      <a:r>
                        <a:rPr lang="en-US" dirty="0"/>
                        <a:t>3</a:t>
                      </a:r>
                      <a:endParaRPr lang="ar-EG" dirty="0"/>
                    </a:p>
                  </a:txBody>
                  <a:tcPr/>
                </a:tc>
                <a:tc>
                  <a:txBody>
                    <a:bodyPr/>
                    <a:lstStyle/>
                    <a:p>
                      <a:pPr algn="l" rtl="0"/>
                      <a:r>
                        <a:rPr lang="en-US" dirty="0"/>
                        <a:t>A,B</a:t>
                      </a:r>
                      <a:endParaRPr lang="ar-EG" dirty="0"/>
                    </a:p>
                  </a:txBody>
                  <a:tcPr/>
                </a:tc>
                <a:tc>
                  <a:txBody>
                    <a:bodyPr/>
                    <a:lstStyle/>
                    <a:p>
                      <a:pPr algn="l" rtl="0"/>
                      <a:r>
                        <a:rPr lang="en-US" dirty="0"/>
                        <a:t>Time Estimation</a:t>
                      </a:r>
                      <a:endParaRPr lang="ar-EG" dirty="0"/>
                    </a:p>
                  </a:txBody>
                  <a:tcPr/>
                </a:tc>
                <a:tc>
                  <a:txBody>
                    <a:bodyPr/>
                    <a:lstStyle/>
                    <a:p>
                      <a:pPr algn="l" rtl="0"/>
                      <a:r>
                        <a:rPr lang="en-US" dirty="0"/>
                        <a:t>D</a:t>
                      </a:r>
                      <a:endParaRPr lang="ar-EG" dirty="0"/>
                    </a:p>
                  </a:txBody>
                  <a:tcPr/>
                </a:tc>
                <a:extLst>
                  <a:ext uri="{0D108BD9-81ED-4DB2-BD59-A6C34878D82A}">
                    <a16:rowId xmlns:a16="http://schemas.microsoft.com/office/drawing/2014/main" val="4098021075"/>
                  </a:ext>
                </a:extLst>
              </a:tr>
              <a:tr h="796713">
                <a:tc>
                  <a:txBody>
                    <a:bodyPr/>
                    <a:lstStyle/>
                    <a:p>
                      <a:pPr algn="l" rtl="0"/>
                      <a:r>
                        <a:rPr lang="en-US" dirty="0"/>
                        <a:t>2</a:t>
                      </a:r>
                      <a:endParaRPr lang="ar-EG" dirty="0"/>
                    </a:p>
                  </a:txBody>
                  <a:tcPr/>
                </a:tc>
                <a:tc>
                  <a:txBody>
                    <a:bodyPr/>
                    <a:lstStyle/>
                    <a:p>
                      <a:pPr algn="l" rtl="0"/>
                      <a:r>
                        <a:rPr lang="en-US" dirty="0"/>
                        <a:t>C</a:t>
                      </a:r>
                      <a:endParaRPr lang="ar-EG" dirty="0"/>
                    </a:p>
                  </a:txBody>
                  <a:tcPr/>
                </a:tc>
                <a:tc>
                  <a:txBody>
                    <a:bodyPr/>
                    <a:lstStyle/>
                    <a:p>
                      <a:pPr algn="l" rtl="0"/>
                      <a:r>
                        <a:rPr lang="en-US" dirty="0"/>
                        <a:t>Task Identification</a:t>
                      </a:r>
                      <a:endParaRPr lang="ar-EG" dirty="0"/>
                    </a:p>
                  </a:txBody>
                  <a:tcPr/>
                </a:tc>
                <a:tc>
                  <a:txBody>
                    <a:bodyPr/>
                    <a:lstStyle/>
                    <a:p>
                      <a:pPr algn="l" rtl="0"/>
                      <a:r>
                        <a:rPr lang="en-US" dirty="0"/>
                        <a:t>E</a:t>
                      </a:r>
                      <a:endParaRPr lang="ar-EG" dirty="0"/>
                    </a:p>
                  </a:txBody>
                  <a:tcPr/>
                </a:tc>
                <a:extLst>
                  <a:ext uri="{0D108BD9-81ED-4DB2-BD59-A6C34878D82A}">
                    <a16:rowId xmlns:a16="http://schemas.microsoft.com/office/drawing/2014/main" val="1294758848"/>
                  </a:ext>
                </a:extLst>
              </a:tr>
              <a:tr h="557699">
                <a:tc>
                  <a:txBody>
                    <a:bodyPr/>
                    <a:lstStyle/>
                    <a:p>
                      <a:pPr algn="l" rtl="0"/>
                      <a:r>
                        <a:rPr lang="en-US" dirty="0"/>
                        <a:t>5</a:t>
                      </a:r>
                      <a:endParaRPr lang="ar-EG" dirty="0"/>
                    </a:p>
                  </a:txBody>
                  <a:tcPr/>
                </a:tc>
                <a:tc>
                  <a:txBody>
                    <a:bodyPr/>
                    <a:lstStyle/>
                    <a:p>
                      <a:pPr algn="l" rtl="0"/>
                      <a:r>
                        <a:rPr lang="en-US" dirty="0"/>
                        <a:t>C</a:t>
                      </a:r>
                      <a:endParaRPr lang="ar-EG" dirty="0"/>
                    </a:p>
                  </a:txBody>
                  <a:tcPr/>
                </a:tc>
                <a:tc>
                  <a:txBody>
                    <a:bodyPr/>
                    <a:lstStyle/>
                    <a:p>
                      <a:pPr algn="l" rtl="0"/>
                      <a:r>
                        <a:rPr lang="en-US" dirty="0"/>
                        <a:t>Pert Chart</a:t>
                      </a:r>
                      <a:endParaRPr lang="ar-EG" dirty="0"/>
                    </a:p>
                  </a:txBody>
                  <a:tcPr/>
                </a:tc>
                <a:tc>
                  <a:txBody>
                    <a:bodyPr/>
                    <a:lstStyle/>
                    <a:p>
                      <a:pPr algn="l" rtl="0"/>
                      <a:r>
                        <a:rPr lang="en-US" dirty="0"/>
                        <a:t>F</a:t>
                      </a:r>
                      <a:endParaRPr lang="ar-EG" dirty="0"/>
                    </a:p>
                  </a:txBody>
                  <a:tcPr/>
                </a:tc>
                <a:extLst>
                  <a:ext uri="{0D108BD9-81ED-4DB2-BD59-A6C34878D82A}">
                    <a16:rowId xmlns:a16="http://schemas.microsoft.com/office/drawing/2014/main" val="2906886556"/>
                  </a:ext>
                </a:extLst>
              </a:tr>
              <a:tr h="557699">
                <a:tc>
                  <a:txBody>
                    <a:bodyPr/>
                    <a:lstStyle/>
                    <a:p>
                      <a:pPr algn="l" rtl="0"/>
                      <a:r>
                        <a:rPr lang="en-US" dirty="0"/>
                        <a:t>2</a:t>
                      </a:r>
                      <a:endParaRPr lang="ar-EG" dirty="0"/>
                    </a:p>
                  </a:txBody>
                  <a:tcPr/>
                </a:tc>
                <a:tc>
                  <a:txBody>
                    <a:bodyPr/>
                    <a:lstStyle/>
                    <a:p>
                      <a:pPr algn="l" rtl="0"/>
                      <a:r>
                        <a:rPr lang="en-US" dirty="0"/>
                        <a:t>D,E,F</a:t>
                      </a:r>
                      <a:endParaRPr lang="ar-EG" dirty="0"/>
                    </a:p>
                  </a:txBody>
                  <a:tcPr/>
                </a:tc>
                <a:tc>
                  <a:txBody>
                    <a:bodyPr/>
                    <a:lstStyle/>
                    <a:p>
                      <a:pPr algn="l" rtl="0"/>
                      <a:r>
                        <a:rPr lang="en-US" dirty="0"/>
                        <a:t>Gant chart</a:t>
                      </a:r>
                      <a:endParaRPr lang="ar-EG" dirty="0"/>
                    </a:p>
                  </a:txBody>
                  <a:tcPr/>
                </a:tc>
                <a:tc>
                  <a:txBody>
                    <a:bodyPr/>
                    <a:lstStyle/>
                    <a:p>
                      <a:pPr algn="l" rtl="0"/>
                      <a:r>
                        <a:rPr lang="en-US" dirty="0"/>
                        <a:t>G</a:t>
                      </a:r>
                      <a:endParaRPr lang="ar-EG" dirty="0"/>
                    </a:p>
                  </a:txBody>
                  <a:tcPr/>
                </a:tc>
                <a:extLst>
                  <a:ext uri="{0D108BD9-81ED-4DB2-BD59-A6C34878D82A}">
                    <a16:rowId xmlns:a16="http://schemas.microsoft.com/office/drawing/2014/main" val="3348102965"/>
                  </a:ext>
                </a:extLst>
              </a:tr>
            </a:tbl>
          </a:graphicData>
        </a:graphic>
      </p:graphicFrame>
    </p:spTree>
    <p:extLst>
      <p:ext uri="{BB962C8B-B14F-4D97-AF65-F5344CB8AC3E}">
        <p14:creationId xmlns:p14="http://schemas.microsoft.com/office/powerpoint/2010/main" val="2674801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A19F76-A556-22D9-63D1-D057A8E554E6}"/>
              </a:ext>
            </a:extLst>
          </p:cNvPr>
          <p:cNvSpPr txBox="1"/>
          <p:nvPr/>
        </p:nvSpPr>
        <p:spPr>
          <a:xfrm>
            <a:off x="2623008" y="324380"/>
            <a:ext cx="7953865" cy="523220"/>
          </a:xfrm>
          <a:prstGeom prst="rect">
            <a:avLst/>
          </a:prstGeom>
          <a:noFill/>
        </p:spPr>
        <p:txBody>
          <a:bodyPr wrap="square">
            <a:spAutoFit/>
          </a:bodyPr>
          <a:lstStyle/>
          <a:p>
            <a:r>
              <a:rPr lang="en-US" sz="2800" b="1" dirty="0">
                <a:solidFill>
                  <a:srgbClr val="FF0000"/>
                </a:solidFill>
                <a:effectLst>
                  <a:outerShdw blurRad="38100" dist="38100" dir="2700000" algn="tl">
                    <a:srgbClr val="000000">
                      <a:alpha val="43137"/>
                    </a:srgbClr>
                  </a:outerShdw>
                </a:effectLst>
              </a:rPr>
              <a:t>Systems Development Life Cycle       </a:t>
            </a:r>
            <a:r>
              <a:rPr lang="en-US" sz="2800" b="1" dirty="0">
                <a:solidFill>
                  <a:srgbClr val="FFFF00"/>
                </a:solidFill>
                <a:effectLst>
                  <a:outerShdw blurRad="38100" dist="38100" dir="2700000" algn="tl">
                    <a:srgbClr val="000000">
                      <a:alpha val="43137"/>
                    </a:srgbClr>
                  </a:outerShdw>
                </a:effectLst>
              </a:rPr>
              <a:t>(SDLC)</a:t>
            </a:r>
            <a:endParaRPr lang="ar-EG" sz="2800" dirty="0"/>
          </a:p>
        </p:txBody>
      </p:sp>
      <p:sp>
        <p:nvSpPr>
          <p:cNvPr id="5" name="Arrow: Right 4">
            <a:extLst>
              <a:ext uri="{FF2B5EF4-FFF2-40B4-BE49-F238E27FC236}">
                <a16:creationId xmlns:a16="http://schemas.microsoft.com/office/drawing/2014/main" id="{6BED7F7E-8565-E222-6285-AAC1F014DEA2}"/>
              </a:ext>
            </a:extLst>
          </p:cNvPr>
          <p:cNvSpPr/>
          <p:nvPr/>
        </p:nvSpPr>
        <p:spPr>
          <a:xfrm>
            <a:off x="2197100" y="3213100"/>
            <a:ext cx="749300" cy="6985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E04A9A-4642-0C35-C0AB-CB6FCB54BC46}"/>
              </a:ext>
            </a:extLst>
          </p:cNvPr>
          <p:cNvSpPr/>
          <p:nvPr/>
        </p:nvSpPr>
        <p:spPr>
          <a:xfrm>
            <a:off x="3200400" y="2882900"/>
            <a:ext cx="1866900" cy="1295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Analysis</a:t>
            </a:r>
          </a:p>
        </p:txBody>
      </p:sp>
      <p:sp>
        <p:nvSpPr>
          <p:cNvPr id="7" name="Arrow: Right 6">
            <a:extLst>
              <a:ext uri="{FF2B5EF4-FFF2-40B4-BE49-F238E27FC236}">
                <a16:creationId xmlns:a16="http://schemas.microsoft.com/office/drawing/2014/main" id="{83525D64-84BE-1378-7603-17C5AE72F0BC}"/>
              </a:ext>
            </a:extLst>
          </p:cNvPr>
          <p:cNvSpPr/>
          <p:nvPr/>
        </p:nvSpPr>
        <p:spPr>
          <a:xfrm>
            <a:off x="5492750" y="3213100"/>
            <a:ext cx="774700" cy="6985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C5DE707-6C47-D1DD-B1EC-8799947CDA9A}"/>
              </a:ext>
            </a:extLst>
          </p:cNvPr>
          <p:cNvSpPr/>
          <p:nvPr/>
        </p:nvSpPr>
        <p:spPr>
          <a:xfrm>
            <a:off x="6502400" y="2882900"/>
            <a:ext cx="2006600" cy="1295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design</a:t>
            </a:r>
          </a:p>
        </p:txBody>
      </p:sp>
      <p:sp>
        <p:nvSpPr>
          <p:cNvPr id="9" name="Arrow: Right 8">
            <a:extLst>
              <a:ext uri="{FF2B5EF4-FFF2-40B4-BE49-F238E27FC236}">
                <a16:creationId xmlns:a16="http://schemas.microsoft.com/office/drawing/2014/main" id="{47B5B2C4-DE8B-04C3-F9FB-AF55026B2616}"/>
              </a:ext>
            </a:extLst>
          </p:cNvPr>
          <p:cNvSpPr/>
          <p:nvPr/>
        </p:nvSpPr>
        <p:spPr>
          <a:xfrm>
            <a:off x="8743950" y="3181350"/>
            <a:ext cx="812800" cy="6985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169082-A567-6A3E-D33F-DB69D5A0BE49}"/>
              </a:ext>
            </a:extLst>
          </p:cNvPr>
          <p:cNvSpPr/>
          <p:nvPr/>
        </p:nvSpPr>
        <p:spPr>
          <a:xfrm>
            <a:off x="9791700" y="2882900"/>
            <a:ext cx="2006600" cy="12592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effectLst>
                  <a:outerShdw blurRad="38100" dist="38100" dir="2700000" algn="tl">
                    <a:srgbClr val="000000">
                      <a:alpha val="43137"/>
                    </a:srgbClr>
                  </a:outerShdw>
                </a:effectLst>
              </a:rPr>
              <a:t>Development</a:t>
            </a:r>
          </a:p>
        </p:txBody>
      </p:sp>
      <p:sp>
        <p:nvSpPr>
          <p:cNvPr id="11" name="Rectangle 10">
            <a:extLst>
              <a:ext uri="{FF2B5EF4-FFF2-40B4-BE49-F238E27FC236}">
                <a16:creationId xmlns:a16="http://schemas.microsoft.com/office/drawing/2014/main" id="{6B17CC48-6521-753F-F7D5-0295AD146239}"/>
              </a:ext>
            </a:extLst>
          </p:cNvPr>
          <p:cNvSpPr/>
          <p:nvPr/>
        </p:nvSpPr>
        <p:spPr>
          <a:xfrm>
            <a:off x="152400" y="2882900"/>
            <a:ext cx="1765300" cy="1295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effectLst>
                  <a:outerShdw blurRad="38100" dist="38100" dir="2700000" algn="tl">
                    <a:srgbClr val="000000">
                      <a:alpha val="43137"/>
                    </a:srgbClr>
                  </a:outerShdw>
                </a:effectLst>
              </a:rPr>
              <a:t>planning</a:t>
            </a:r>
          </a:p>
        </p:txBody>
      </p:sp>
    </p:spTree>
    <p:extLst>
      <p:ext uri="{BB962C8B-B14F-4D97-AF65-F5344CB8AC3E}">
        <p14:creationId xmlns:p14="http://schemas.microsoft.com/office/powerpoint/2010/main" val="4269313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D2D1D0-B4A4-198C-C1A1-06EB020CD538}"/>
              </a:ext>
            </a:extLst>
          </p:cNvPr>
          <p:cNvSpPr txBox="1"/>
          <p:nvPr/>
        </p:nvSpPr>
        <p:spPr>
          <a:xfrm>
            <a:off x="9694795" y="119743"/>
            <a:ext cx="2355691" cy="954107"/>
          </a:xfrm>
          <a:prstGeom prst="rect">
            <a:avLst/>
          </a:prstGeom>
          <a:noFill/>
        </p:spPr>
        <p:txBody>
          <a:bodyPr wrap="square">
            <a:spAutoFit/>
          </a:bodyPr>
          <a:lstStyle/>
          <a:p>
            <a:r>
              <a:rPr lang="en-US" sz="2800" b="1" dirty="0">
                <a:solidFill>
                  <a:schemeClr val="tx1">
                    <a:lumMod val="85000"/>
                  </a:schemeClr>
                </a:solidFill>
                <a:effectLst>
                  <a:outerShdw blurRad="38100" dist="38100" dir="2700000" algn="tl">
                    <a:srgbClr val="000000">
                      <a:alpha val="43137"/>
                    </a:srgbClr>
                  </a:outerShdw>
                </a:effectLst>
              </a:rPr>
              <a:t>Scope </a:t>
            </a:r>
          </a:p>
          <a:p>
            <a:r>
              <a:rPr lang="en-US" sz="2800" b="1" dirty="0">
                <a:solidFill>
                  <a:schemeClr val="tx1">
                    <a:lumMod val="85000"/>
                  </a:schemeClr>
                </a:solidFill>
                <a:effectLst>
                  <a:outerShdw blurRad="38100" dist="38100" dir="2700000" algn="tl">
                    <a:srgbClr val="000000">
                      <a:alpha val="43137"/>
                    </a:srgbClr>
                  </a:outerShdw>
                </a:effectLst>
              </a:rPr>
              <a:t>Management</a:t>
            </a:r>
            <a:endParaRPr lang="ar-EG" sz="2800" dirty="0">
              <a:solidFill>
                <a:schemeClr val="tx1">
                  <a:lumMod val="85000"/>
                </a:schemeClr>
              </a:solidFill>
            </a:endParaRPr>
          </a:p>
        </p:txBody>
      </p:sp>
      <p:sp>
        <p:nvSpPr>
          <p:cNvPr id="4" name="Rectangle: Rounded Corners 3">
            <a:extLst>
              <a:ext uri="{FF2B5EF4-FFF2-40B4-BE49-F238E27FC236}">
                <a16:creationId xmlns:a16="http://schemas.microsoft.com/office/drawing/2014/main" id="{00B1E366-E88B-095E-604E-0D03C29E8C96}"/>
              </a:ext>
            </a:extLst>
          </p:cNvPr>
          <p:cNvSpPr/>
          <p:nvPr/>
        </p:nvSpPr>
        <p:spPr>
          <a:xfrm>
            <a:off x="1329178" y="3391293"/>
            <a:ext cx="1743959" cy="6221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HABIB</a:t>
            </a:r>
            <a:endParaRPr lang="ar-EG" dirty="0"/>
          </a:p>
        </p:txBody>
      </p:sp>
      <p:sp>
        <p:nvSpPr>
          <p:cNvPr id="5" name="Rectangle: Rounded Corners 4">
            <a:extLst>
              <a:ext uri="{FF2B5EF4-FFF2-40B4-BE49-F238E27FC236}">
                <a16:creationId xmlns:a16="http://schemas.microsoft.com/office/drawing/2014/main" id="{FD012B81-E916-46C4-297B-327C3C222669}"/>
              </a:ext>
            </a:extLst>
          </p:cNvPr>
          <p:cNvSpPr/>
          <p:nvPr/>
        </p:nvSpPr>
        <p:spPr>
          <a:xfrm>
            <a:off x="4289196" y="1979629"/>
            <a:ext cx="1649691" cy="650449"/>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BESO</a:t>
            </a:r>
            <a:endParaRPr lang="ar-EG" dirty="0"/>
          </a:p>
        </p:txBody>
      </p:sp>
      <p:sp>
        <p:nvSpPr>
          <p:cNvPr id="6" name="Rectangle: Rounded Corners 5">
            <a:extLst>
              <a:ext uri="{FF2B5EF4-FFF2-40B4-BE49-F238E27FC236}">
                <a16:creationId xmlns:a16="http://schemas.microsoft.com/office/drawing/2014/main" id="{879D4D50-A3FF-8963-D972-98E58A6CAA42}"/>
              </a:ext>
            </a:extLst>
          </p:cNvPr>
          <p:cNvSpPr/>
          <p:nvPr/>
        </p:nvSpPr>
        <p:spPr>
          <a:xfrm>
            <a:off x="7629426" y="2304853"/>
            <a:ext cx="1743959" cy="62217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Ahmed</a:t>
            </a:r>
            <a:endParaRPr lang="ar-EG" dirty="0"/>
          </a:p>
        </p:txBody>
      </p:sp>
      <p:sp>
        <p:nvSpPr>
          <p:cNvPr id="7" name="Rectangle: Rounded Corners 6">
            <a:extLst>
              <a:ext uri="{FF2B5EF4-FFF2-40B4-BE49-F238E27FC236}">
                <a16:creationId xmlns:a16="http://schemas.microsoft.com/office/drawing/2014/main" id="{CC85FDEE-03EA-7427-DDAD-4DCDD0348E7B}"/>
              </a:ext>
            </a:extLst>
          </p:cNvPr>
          <p:cNvSpPr/>
          <p:nvPr/>
        </p:nvSpPr>
        <p:spPr>
          <a:xfrm>
            <a:off x="7629426" y="1364530"/>
            <a:ext cx="1743959" cy="62217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Ali</a:t>
            </a:r>
            <a:endParaRPr lang="ar-EG" dirty="0"/>
          </a:p>
        </p:txBody>
      </p:sp>
      <p:sp>
        <p:nvSpPr>
          <p:cNvPr id="8" name="Rectangle: Rounded Corners 7">
            <a:extLst>
              <a:ext uri="{FF2B5EF4-FFF2-40B4-BE49-F238E27FC236}">
                <a16:creationId xmlns:a16="http://schemas.microsoft.com/office/drawing/2014/main" id="{D6AA3316-9BD9-50AC-6017-10250C2FAB47}"/>
              </a:ext>
            </a:extLst>
          </p:cNvPr>
          <p:cNvSpPr/>
          <p:nvPr/>
        </p:nvSpPr>
        <p:spPr>
          <a:xfrm>
            <a:off x="4194927" y="5208309"/>
            <a:ext cx="1743959" cy="62217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Mosa</a:t>
            </a:r>
            <a:endParaRPr lang="ar-EG" dirty="0"/>
          </a:p>
        </p:txBody>
      </p:sp>
      <p:sp>
        <p:nvSpPr>
          <p:cNvPr id="9" name="Rectangle: Rounded Corners 8">
            <a:extLst>
              <a:ext uri="{FF2B5EF4-FFF2-40B4-BE49-F238E27FC236}">
                <a16:creationId xmlns:a16="http://schemas.microsoft.com/office/drawing/2014/main" id="{ABAC5ABC-5943-3353-1ACB-3A04E42333A3}"/>
              </a:ext>
            </a:extLst>
          </p:cNvPr>
          <p:cNvSpPr/>
          <p:nvPr/>
        </p:nvSpPr>
        <p:spPr>
          <a:xfrm>
            <a:off x="4194928" y="3429000"/>
            <a:ext cx="1743959" cy="62217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Zidan</a:t>
            </a:r>
            <a:endParaRPr lang="ar-EG" dirty="0"/>
          </a:p>
        </p:txBody>
      </p:sp>
      <p:sp>
        <p:nvSpPr>
          <p:cNvPr id="10" name="Rectangle: Rounded Corners 9">
            <a:extLst>
              <a:ext uri="{FF2B5EF4-FFF2-40B4-BE49-F238E27FC236}">
                <a16:creationId xmlns:a16="http://schemas.microsoft.com/office/drawing/2014/main" id="{B16E2D53-2996-121E-388C-EFE2662C60F0}"/>
              </a:ext>
            </a:extLst>
          </p:cNvPr>
          <p:cNvSpPr/>
          <p:nvPr/>
        </p:nvSpPr>
        <p:spPr>
          <a:xfrm>
            <a:off x="7629426" y="4925505"/>
            <a:ext cx="1743959" cy="62217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Mohamed</a:t>
            </a:r>
            <a:endParaRPr lang="ar-EG" dirty="0"/>
          </a:p>
        </p:txBody>
      </p:sp>
      <p:sp>
        <p:nvSpPr>
          <p:cNvPr id="11" name="Rectangle: Rounded Corners 10">
            <a:extLst>
              <a:ext uri="{FF2B5EF4-FFF2-40B4-BE49-F238E27FC236}">
                <a16:creationId xmlns:a16="http://schemas.microsoft.com/office/drawing/2014/main" id="{B7F96D6C-BA23-3752-989C-1DCF17E02C00}"/>
              </a:ext>
            </a:extLst>
          </p:cNvPr>
          <p:cNvSpPr/>
          <p:nvPr/>
        </p:nvSpPr>
        <p:spPr>
          <a:xfrm>
            <a:off x="7629426" y="3610466"/>
            <a:ext cx="1743959" cy="62217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Hamed</a:t>
            </a:r>
            <a:endParaRPr lang="ar-EG" dirty="0"/>
          </a:p>
        </p:txBody>
      </p:sp>
      <p:cxnSp>
        <p:nvCxnSpPr>
          <p:cNvPr id="19" name="Straight Arrow Connector 18">
            <a:extLst>
              <a:ext uri="{FF2B5EF4-FFF2-40B4-BE49-F238E27FC236}">
                <a16:creationId xmlns:a16="http://schemas.microsoft.com/office/drawing/2014/main" id="{09B835D8-D372-BAF9-7552-DC76DC6E7E20}"/>
              </a:ext>
            </a:extLst>
          </p:cNvPr>
          <p:cNvCxnSpPr>
            <a:stCxn id="4" idx="2"/>
            <a:endCxn id="8" idx="1"/>
          </p:cNvCxnSpPr>
          <p:nvPr/>
        </p:nvCxnSpPr>
        <p:spPr>
          <a:xfrm>
            <a:off x="2201158" y="4013463"/>
            <a:ext cx="1993769" cy="15059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95EC0C6-0A92-5B35-16C9-707FC59B8D7B}"/>
              </a:ext>
            </a:extLst>
          </p:cNvPr>
          <p:cNvCxnSpPr>
            <a:stCxn id="4" idx="3"/>
            <a:endCxn id="9" idx="1"/>
          </p:cNvCxnSpPr>
          <p:nvPr/>
        </p:nvCxnSpPr>
        <p:spPr>
          <a:xfrm>
            <a:off x="3073137" y="3702378"/>
            <a:ext cx="1121791" cy="3770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15EBCBBC-C9B1-5950-563D-D240911E8A80}"/>
              </a:ext>
            </a:extLst>
          </p:cNvPr>
          <p:cNvCxnSpPr>
            <a:stCxn id="4" idx="0"/>
            <a:endCxn id="5" idx="1"/>
          </p:cNvCxnSpPr>
          <p:nvPr/>
        </p:nvCxnSpPr>
        <p:spPr>
          <a:xfrm flipV="1">
            <a:off x="2201158" y="2304854"/>
            <a:ext cx="2088038" cy="10864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5" name="Straight Arrow Connector 24">
            <a:extLst>
              <a:ext uri="{FF2B5EF4-FFF2-40B4-BE49-F238E27FC236}">
                <a16:creationId xmlns:a16="http://schemas.microsoft.com/office/drawing/2014/main" id="{D9ED36E5-771B-663D-4730-74C12F9F1DDD}"/>
              </a:ext>
            </a:extLst>
          </p:cNvPr>
          <p:cNvCxnSpPr>
            <a:stCxn id="9" idx="3"/>
            <a:endCxn id="9" idx="3"/>
          </p:cNvCxnSpPr>
          <p:nvPr/>
        </p:nvCxnSpPr>
        <p:spPr>
          <a:xfrm>
            <a:off x="5938887" y="3740085"/>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1A2016-94E7-8B0B-007E-F71454362396}"/>
              </a:ext>
            </a:extLst>
          </p:cNvPr>
          <p:cNvCxnSpPr>
            <a:stCxn id="9" idx="3"/>
            <a:endCxn id="11" idx="1"/>
          </p:cNvCxnSpPr>
          <p:nvPr/>
        </p:nvCxnSpPr>
        <p:spPr>
          <a:xfrm>
            <a:off x="5938887" y="3740085"/>
            <a:ext cx="1690539" cy="18146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8BD0633A-5F6D-85FC-6653-F4CD626D2C6F}"/>
              </a:ext>
            </a:extLst>
          </p:cNvPr>
          <p:cNvCxnSpPr>
            <a:stCxn id="5" idx="3"/>
            <a:endCxn id="6" idx="1"/>
          </p:cNvCxnSpPr>
          <p:nvPr/>
        </p:nvCxnSpPr>
        <p:spPr>
          <a:xfrm>
            <a:off x="5938887" y="2304854"/>
            <a:ext cx="1690539" cy="3110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1" name="Straight Arrow Connector 30">
            <a:extLst>
              <a:ext uri="{FF2B5EF4-FFF2-40B4-BE49-F238E27FC236}">
                <a16:creationId xmlns:a16="http://schemas.microsoft.com/office/drawing/2014/main" id="{E8BA88A5-8E25-4FAC-B36A-BF411DE6E914}"/>
              </a:ext>
            </a:extLst>
          </p:cNvPr>
          <p:cNvCxnSpPr>
            <a:stCxn id="5" idx="3"/>
            <a:endCxn id="7" idx="1"/>
          </p:cNvCxnSpPr>
          <p:nvPr/>
        </p:nvCxnSpPr>
        <p:spPr>
          <a:xfrm flipV="1">
            <a:off x="5938887" y="1675615"/>
            <a:ext cx="1690539" cy="6292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3" name="Straight Arrow Connector 32">
            <a:extLst>
              <a:ext uri="{FF2B5EF4-FFF2-40B4-BE49-F238E27FC236}">
                <a16:creationId xmlns:a16="http://schemas.microsoft.com/office/drawing/2014/main" id="{921CFE01-BBE5-F693-28E6-A1F88394EB91}"/>
              </a:ext>
            </a:extLst>
          </p:cNvPr>
          <p:cNvCxnSpPr>
            <a:stCxn id="8" idx="3"/>
            <a:endCxn id="8" idx="3"/>
          </p:cNvCxnSpPr>
          <p:nvPr/>
        </p:nvCxnSpPr>
        <p:spPr>
          <a:xfrm>
            <a:off x="5938886" y="5519394"/>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350701D-154D-8EA0-EC44-F74CF87A53B0}"/>
              </a:ext>
            </a:extLst>
          </p:cNvPr>
          <p:cNvSpPr/>
          <p:nvPr/>
        </p:nvSpPr>
        <p:spPr>
          <a:xfrm>
            <a:off x="7629426" y="6039439"/>
            <a:ext cx="1743959" cy="62217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Salem</a:t>
            </a:r>
            <a:endParaRPr lang="ar-EG" dirty="0"/>
          </a:p>
        </p:txBody>
      </p:sp>
      <p:cxnSp>
        <p:nvCxnSpPr>
          <p:cNvPr id="36" name="Straight Arrow Connector 35">
            <a:extLst>
              <a:ext uri="{FF2B5EF4-FFF2-40B4-BE49-F238E27FC236}">
                <a16:creationId xmlns:a16="http://schemas.microsoft.com/office/drawing/2014/main" id="{F160BCC3-6E4A-4116-E6C9-1AC2A3381375}"/>
              </a:ext>
            </a:extLst>
          </p:cNvPr>
          <p:cNvCxnSpPr>
            <a:stCxn id="8" idx="3"/>
            <a:endCxn id="10" idx="1"/>
          </p:cNvCxnSpPr>
          <p:nvPr/>
        </p:nvCxnSpPr>
        <p:spPr>
          <a:xfrm flipV="1">
            <a:off x="5938886" y="5236590"/>
            <a:ext cx="1690540" cy="28280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8" name="Straight Arrow Connector 37">
            <a:extLst>
              <a:ext uri="{FF2B5EF4-FFF2-40B4-BE49-F238E27FC236}">
                <a16:creationId xmlns:a16="http://schemas.microsoft.com/office/drawing/2014/main" id="{68A6DD11-6473-7F2C-2A74-A6BCF24C52FB}"/>
              </a:ext>
            </a:extLst>
          </p:cNvPr>
          <p:cNvCxnSpPr>
            <a:cxnSpLocks/>
            <a:stCxn id="8" idx="3"/>
            <a:endCxn id="34" idx="1"/>
          </p:cNvCxnSpPr>
          <p:nvPr/>
        </p:nvCxnSpPr>
        <p:spPr>
          <a:xfrm>
            <a:off x="5938886" y="5519394"/>
            <a:ext cx="1690540" cy="83113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74779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3A9353-2F55-F9A3-8551-48FF1717B9BF}"/>
              </a:ext>
            </a:extLst>
          </p:cNvPr>
          <p:cNvSpPr txBox="1"/>
          <p:nvPr/>
        </p:nvSpPr>
        <p:spPr>
          <a:xfrm>
            <a:off x="4527718" y="0"/>
            <a:ext cx="3136564" cy="1015663"/>
          </a:xfrm>
          <a:prstGeom prst="rect">
            <a:avLst/>
          </a:prstGeom>
          <a:noFill/>
        </p:spPr>
        <p:txBody>
          <a:bodyPr wrap="none" rtlCol="1">
            <a:spAutoFit/>
          </a:bodyPr>
          <a:lstStyle/>
          <a:p>
            <a:r>
              <a:rPr lang="en-US" sz="6000" dirty="0"/>
              <a:t>Interview</a:t>
            </a:r>
            <a:endParaRPr lang="ar-EG" sz="6000" dirty="0"/>
          </a:p>
        </p:txBody>
      </p:sp>
      <p:sp>
        <p:nvSpPr>
          <p:cNvPr id="11" name="TextBox 10">
            <a:extLst>
              <a:ext uri="{FF2B5EF4-FFF2-40B4-BE49-F238E27FC236}">
                <a16:creationId xmlns:a16="http://schemas.microsoft.com/office/drawing/2014/main" id="{B22E7306-A018-541B-6713-74EA2DB83832}"/>
              </a:ext>
            </a:extLst>
          </p:cNvPr>
          <p:cNvSpPr txBox="1"/>
          <p:nvPr/>
        </p:nvSpPr>
        <p:spPr>
          <a:xfrm>
            <a:off x="763571" y="1074931"/>
            <a:ext cx="10246936" cy="4893647"/>
          </a:xfrm>
          <a:prstGeom prst="rect">
            <a:avLst/>
          </a:prstGeom>
          <a:noFill/>
        </p:spPr>
        <p:txBody>
          <a:bodyPr wrap="square">
            <a:spAutoFit/>
          </a:bodyPr>
          <a:lstStyle/>
          <a:p>
            <a:pPr>
              <a:buFont typeface="+mj-lt"/>
              <a:buAutoNum type="arabicPeriod"/>
            </a:pPr>
            <a:r>
              <a:rPr lang="en-US" sz="2400" b="1" i="0" dirty="0">
                <a:solidFill>
                  <a:schemeClr val="tx1">
                    <a:lumMod val="85000"/>
                  </a:schemeClr>
                </a:solidFill>
                <a:effectLst/>
                <a:latin typeface="Söhne"/>
              </a:rPr>
              <a:t>Question:</a:t>
            </a:r>
            <a:r>
              <a:rPr lang="en-US" sz="2400" b="0" i="0" dirty="0">
                <a:solidFill>
                  <a:schemeClr val="tx1">
                    <a:lumMod val="85000"/>
                  </a:schemeClr>
                </a:solidFill>
                <a:effectLst/>
                <a:latin typeface="Söhne"/>
              </a:rPr>
              <a:t> Can you explain the purpose of the pharmacy application?</a:t>
            </a:r>
          </a:p>
          <a:p>
            <a:r>
              <a:rPr lang="en-US" sz="2400" b="0" i="0" dirty="0">
                <a:solidFill>
                  <a:schemeClr val="tx1">
                    <a:lumMod val="85000"/>
                  </a:schemeClr>
                </a:solidFill>
                <a:effectLst/>
                <a:latin typeface="Söhne"/>
              </a:rPr>
              <a:t> </a:t>
            </a:r>
            <a:r>
              <a:rPr lang="en-US" sz="2400" b="1" i="0" dirty="0">
                <a:solidFill>
                  <a:schemeClr val="tx1">
                    <a:lumMod val="85000"/>
                  </a:schemeClr>
                </a:solidFill>
                <a:effectLst/>
                <a:latin typeface="Söhne"/>
              </a:rPr>
              <a:t>Answer:</a:t>
            </a:r>
            <a:r>
              <a:rPr lang="en-US" sz="2400" b="0" i="0" dirty="0">
                <a:solidFill>
                  <a:schemeClr val="tx1">
                    <a:lumMod val="85000"/>
                  </a:schemeClr>
                </a:solidFill>
                <a:effectLst/>
                <a:latin typeface="Söhne"/>
              </a:rPr>
              <a:t> The pharmacy application aims to streamline the process of managing medications, prescriptions, and customer information for both pharmacists and customers. It should improve the overall efficiency and accuracy of pharmacy operations.</a:t>
            </a:r>
          </a:p>
          <a:p>
            <a:pPr algn="l"/>
            <a:r>
              <a:rPr lang="en-US" sz="2400" b="1" i="0" dirty="0">
                <a:solidFill>
                  <a:schemeClr val="tx1">
                    <a:lumMod val="85000"/>
                  </a:schemeClr>
                </a:solidFill>
                <a:effectLst/>
                <a:latin typeface="Söhne"/>
              </a:rPr>
              <a:t>2.Question:</a:t>
            </a:r>
            <a:r>
              <a:rPr lang="en-US" sz="2400" b="0" i="0" dirty="0">
                <a:solidFill>
                  <a:schemeClr val="tx1">
                    <a:lumMod val="85000"/>
                  </a:schemeClr>
                </a:solidFill>
                <a:effectLst/>
                <a:latin typeface="Söhne"/>
              </a:rPr>
              <a:t> What are the key features of the pharmacy application? </a:t>
            </a:r>
            <a:r>
              <a:rPr lang="en-US" sz="2400" b="1" i="0" dirty="0">
                <a:solidFill>
                  <a:schemeClr val="tx1">
                    <a:lumMod val="85000"/>
                  </a:schemeClr>
                </a:solidFill>
                <a:effectLst/>
                <a:latin typeface="Söhne"/>
              </a:rPr>
              <a:t>Answer:</a:t>
            </a:r>
            <a:r>
              <a:rPr lang="en-US" sz="2400" b="0" i="0" dirty="0">
                <a:solidFill>
                  <a:schemeClr val="tx1">
                    <a:lumMod val="85000"/>
                  </a:schemeClr>
                </a:solidFill>
                <a:effectLst/>
                <a:latin typeface="Söhne"/>
              </a:rPr>
              <a:t> Some key features of the pharmacy application include:</a:t>
            </a:r>
          </a:p>
          <a:p>
            <a:pPr marL="742950" lvl="1" indent="-285750" algn="l">
              <a:buFont typeface="+mj-lt"/>
              <a:buAutoNum type="arabicPeriod"/>
            </a:pPr>
            <a:r>
              <a:rPr lang="en-US" sz="2400" b="0" i="0" dirty="0">
                <a:solidFill>
                  <a:schemeClr val="tx1">
                    <a:lumMod val="85000"/>
                  </a:schemeClr>
                </a:solidFill>
                <a:effectLst/>
                <a:latin typeface="Söhne"/>
              </a:rPr>
              <a:t>Prescription management</a:t>
            </a:r>
          </a:p>
          <a:p>
            <a:pPr marL="742950" lvl="1" indent="-285750" algn="l">
              <a:buFont typeface="+mj-lt"/>
              <a:buAutoNum type="arabicPeriod"/>
            </a:pPr>
            <a:r>
              <a:rPr lang="en-US" sz="2400" b="0" i="0" dirty="0">
                <a:solidFill>
                  <a:schemeClr val="tx1">
                    <a:lumMod val="85000"/>
                  </a:schemeClr>
                </a:solidFill>
                <a:effectLst/>
                <a:latin typeface="Söhne"/>
              </a:rPr>
              <a:t>Medication inventory management</a:t>
            </a:r>
          </a:p>
          <a:p>
            <a:pPr marL="742950" lvl="1" indent="-285750" algn="l">
              <a:buFont typeface="+mj-lt"/>
              <a:buAutoNum type="arabicPeriod"/>
            </a:pPr>
            <a:r>
              <a:rPr lang="en-US" sz="2400" b="0" i="0" dirty="0">
                <a:solidFill>
                  <a:schemeClr val="tx1">
                    <a:lumMod val="85000"/>
                  </a:schemeClr>
                </a:solidFill>
                <a:effectLst/>
                <a:latin typeface="Söhne"/>
              </a:rPr>
              <a:t>Customer profiles and prescription history</a:t>
            </a:r>
          </a:p>
          <a:p>
            <a:pPr marL="742950" lvl="1" indent="-285750" algn="l">
              <a:buFont typeface="+mj-lt"/>
              <a:buAutoNum type="arabicPeriod"/>
            </a:pPr>
            <a:r>
              <a:rPr lang="en-US" sz="2400" b="0" i="0" dirty="0">
                <a:solidFill>
                  <a:schemeClr val="tx1">
                    <a:lumMod val="85000"/>
                  </a:schemeClr>
                </a:solidFill>
                <a:effectLst/>
                <a:latin typeface="Söhne"/>
              </a:rPr>
              <a:t>Online prescription refills</a:t>
            </a:r>
          </a:p>
          <a:p>
            <a:pPr marL="742950" lvl="1" indent="-285750" algn="l">
              <a:buFont typeface="+mj-lt"/>
              <a:buAutoNum type="arabicPeriod"/>
            </a:pPr>
            <a:r>
              <a:rPr lang="en-US" sz="2400" b="0" i="0" dirty="0">
                <a:solidFill>
                  <a:schemeClr val="tx1">
                    <a:lumMod val="85000"/>
                  </a:schemeClr>
                </a:solidFill>
                <a:effectLst/>
                <a:latin typeface="Söhne"/>
              </a:rPr>
              <a:t>Drug interaction checking</a:t>
            </a:r>
          </a:p>
          <a:p>
            <a:pPr marL="742950" lvl="1" indent="-285750" algn="l">
              <a:buFont typeface="+mj-lt"/>
              <a:buAutoNum type="arabicPeriod"/>
            </a:pPr>
            <a:r>
              <a:rPr lang="en-US" sz="2400" b="0" i="0" dirty="0">
                <a:solidFill>
                  <a:schemeClr val="tx1">
                    <a:lumMod val="85000"/>
                  </a:schemeClr>
                </a:solidFill>
                <a:effectLst/>
                <a:latin typeface="Söhne"/>
              </a:rPr>
              <a:t>Integration with healthcare providers for electronic prescriptions</a:t>
            </a:r>
          </a:p>
        </p:txBody>
      </p:sp>
    </p:spTree>
    <p:extLst>
      <p:ext uri="{BB962C8B-B14F-4D97-AF65-F5344CB8AC3E}">
        <p14:creationId xmlns:p14="http://schemas.microsoft.com/office/powerpoint/2010/main" val="1960595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95D747-FD4C-7E00-E917-86D9CC571BBF}"/>
              </a:ext>
            </a:extLst>
          </p:cNvPr>
          <p:cNvSpPr/>
          <p:nvPr/>
        </p:nvSpPr>
        <p:spPr>
          <a:xfrm>
            <a:off x="2806045" y="539706"/>
            <a:ext cx="6579910" cy="55052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6" name="TextBox 5">
            <a:extLst>
              <a:ext uri="{FF2B5EF4-FFF2-40B4-BE49-F238E27FC236}">
                <a16:creationId xmlns:a16="http://schemas.microsoft.com/office/drawing/2014/main" id="{A3A207A1-CDED-5EDF-0029-EA852A76318F}"/>
              </a:ext>
            </a:extLst>
          </p:cNvPr>
          <p:cNvSpPr txBox="1"/>
          <p:nvPr/>
        </p:nvSpPr>
        <p:spPr>
          <a:xfrm>
            <a:off x="2950590" y="707010"/>
            <a:ext cx="6325385" cy="4247317"/>
          </a:xfrm>
          <a:prstGeom prst="rect">
            <a:avLst/>
          </a:prstGeom>
          <a:noFill/>
        </p:spPr>
        <p:txBody>
          <a:bodyPr wrap="square" rtlCol="1">
            <a:spAutoFit/>
          </a:bodyPr>
          <a:lstStyle/>
          <a:p>
            <a:r>
              <a:rPr lang="en-US" b="1" dirty="0"/>
              <a:t>Project identification</a:t>
            </a:r>
          </a:p>
          <a:p>
            <a:endParaRPr lang="en-US" b="1" dirty="0"/>
          </a:p>
          <a:p>
            <a:endParaRPr lang="en-US" b="1" dirty="0"/>
          </a:p>
          <a:p>
            <a:r>
              <a:rPr lang="en-US" b="1" dirty="0"/>
              <a:t>Project about </a:t>
            </a:r>
            <a:r>
              <a:rPr lang="en-US" b="1" dirty="0">
                <a:sym typeface="Wingdings" panose="05000000000000000000" pitchFamily="2" charset="2"/>
              </a:rPr>
              <a:t>: Pharmacy store</a:t>
            </a:r>
          </a:p>
          <a:p>
            <a:endParaRPr lang="en-US" b="1" dirty="0">
              <a:sym typeface="Wingdings" panose="05000000000000000000" pitchFamily="2" charset="2"/>
            </a:endParaRPr>
          </a:p>
          <a:p>
            <a:endParaRPr lang="en-US" b="1" dirty="0">
              <a:sym typeface="Wingdings" panose="05000000000000000000" pitchFamily="2" charset="2"/>
            </a:endParaRPr>
          </a:p>
          <a:p>
            <a:r>
              <a:rPr lang="en-US" b="1" dirty="0">
                <a:sym typeface="Wingdings" panose="05000000000000000000" pitchFamily="2" charset="2"/>
              </a:rPr>
              <a:t>Current problem : The system in the pharmacy was in papers so a lot of data is lost </a:t>
            </a:r>
          </a:p>
          <a:p>
            <a:endParaRPr lang="en-US" b="1" dirty="0">
              <a:sym typeface="Wingdings" panose="05000000000000000000" pitchFamily="2" charset="2"/>
            </a:endParaRPr>
          </a:p>
          <a:p>
            <a:endParaRPr lang="en-US" b="1" dirty="0">
              <a:sym typeface="Wingdings" panose="05000000000000000000" pitchFamily="2" charset="2"/>
            </a:endParaRPr>
          </a:p>
          <a:p>
            <a:endParaRPr lang="en-US" b="1" dirty="0">
              <a:sym typeface="Wingdings" panose="05000000000000000000" pitchFamily="2" charset="2"/>
            </a:endParaRPr>
          </a:p>
          <a:p>
            <a:r>
              <a:rPr lang="en-US" b="1" dirty="0">
                <a:sym typeface="Wingdings" panose="05000000000000000000" pitchFamily="2" charset="2"/>
              </a:rPr>
              <a:t>Description about the project : it’s a very unique pharmacy app </a:t>
            </a:r>
          </a:p>
          <a:p>
            <a:r>
              <a:rPr lang="en-US" b="1" dirty="0">
                <a:sym typeface="Wingdings" panose="05000000000000000000" pitchFamily="2" charset="2"/>
              </a:rPr>
              <a:t>It has all the medicine that you need , all the cosmetics and hygiene stuff , it exchanges the manual usage to all up to date technology</a:t>
            </a:r>
          </a:p>
        </p:txBody>
      </p:sp>
    </p:spTree>
    <p:extLst>
      <p:ext uri="{BB962C8B-B14F-4D97-AF65-F5344CB8AC3E}">
        <p14:creationId xmlns:p14="http://schemas.microsoft.com/office/powerpoint/2010/main" val="3381254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6ED697-C64E-BADE-C112-77DB6EFC44AB}"/>
              </a:ext>
            </a:extLst>
          </p:cNvPr>
          <p:cNvSpPr txBox="1"/>
          <p:nvPr/>
        </p:nvSpPr>
        <p:spPr>
          <a:xfrm>
            <a:off x="108408" y="688158"/>
            <a:ext cx="11975184" cy="5262979"/>
          </a:xfrm>
          <a:prstGeom prst="rect">
            <a:avLst/>
          </a:prstGeom>
          <a:noFill/>
        </p:spPr>
        <p:txBody>
          <a:bodyPr wrap="square">
            <a:spAutoFit/>
          </a:bodyPr>
          <a:lstStyle/>
          <a:p>
            <a:pPr algn="l"/>
            <a:r>
              <a:rPr lang="en-US" sz="2400" b="1" i="0" dirty="0">
                <a:solidFill>
                  <a:schemeClr val="accent1"/>
                </a:solidFill>
                <a:effectLst/>
                <a:latin typeface="Söhne"/>
              </a:rPr>
              <a:t>3.</a:t>
            </a:r>
            <a:r>
              <a:rPr lang="en-US" sz="2400" b="1" i="0" dirty="0">
                <a:solidFill>
                  <a:schemeClr val="tx1">
                    <a:lumMod val="85000"/>
                  </a:schemeClr>
                </a:solidFill>
                <a:effectLst/>
                <a:latin typeface="Söhne"/>
              </a:rPr>
              <a:t>Question:</a:t>
            </a:r>
            <a:r>
              <a:rPr lang="en-US" sz="2400" b="0" i="0" dirty="0">
                <a:solidFill>
                  <a:schemeClr val="tx1">
                    <a:lumMod val="85000"/>
                  </a:schemeClr>
                </a:solidFill>
                <a:effectLst/>
                <a:latin typeface="Söhne"/>
              </a:rPr>
              <a:t> How will the pharmacy application benefit pharmacists?</a:t>
            </a:r>
          </a:p>
          <a:p>
            <a:pPr algn="l"/>
            <a:r>
              <a:rPr lang="en-US" sz="2400" b="0" i="0" dirty="0">
                <a:solidFill>
                  <a:schemeClr val="tx1">
                    <a:lumMod val="85000"/>
                  </a:schemeClr>
                </a:solidFill>
                <a:effectLst/>
                <a:latin typeface="Söhne"/>
              </a:rPr>
              <a:t> </a:t>
            </a:r>
            <a:r>
              <a:rPr lang="en-US" sz="2400" b="1" i="0" dirty="0">
                <a:solidFill>
                  <a:schemeClr val="tx1">
                    <a:lumMod val="85000"/>
                  </a:schemeClr>
                </a:solidFill>
                <a:effectLst/>
                <a:latin typeface="Söhne"/>
              </a:rPr>
              <a:t>Answer:</a:t>
            </a:r>
            <a:r>
              <a:rPr lang="en-US" sz="2400" b="0" i="0" dirty="0">
                <a:solidFill>
                  <a:schemeClr val="tx1">
                    <a:lumMod val="85000"/>
                  </a:schemeClr>
                </a:solidFill>
                <a:effectLst/>
                <a:latin typeface="Söhne"/>
              </a:rPr>
              <a:t> The pharmacy application will benefit pharmacists by:</a:t>
            </a:r>
          </a:p>
          <a:p>
            <a:pPr marL="742950" lvl="1" indent="-285750" algn="l">
              <a:buFont typeface="+mj-lt"/>
              <a:buAutoNum type="arabicPeriod"/>
            </a:pPr>
            <a:r>
              <a:rPr lang="en-US" sz="2400" b="0" i="0" dirty="0">
                <a:solidFill>
                  <a:schemeClr val="tx1">
                    <a:lumMod val="85000"/>
                  </a:schemeClr>
                </a:solidFill>
                <a:effectLst/>
                <a:latin typeface="Söhne"/>
              </a:rPr>
              <a:t>Providing quick access to patient information and prescription history</a:t>
            </a:r>
          </a:p>
          <a:p>
            <a:pPr marL="742950" lvl="1" indent="-285750" algn="l">
              <a:buFont typeface="+mj-lt"/>
              <a:buAutoNum type="arabicPeriod"/>
            </a:pPr>
            <a:r>
              <a:rPr lang="en-US" sz="2400" b="0" i="0" dirty="0">
                <a:solidFill>
                  <a:schemeClr val="tx1">
                    <a:lumMod val="85000"/>
                  </a:schemeClr>
                </a:solidFill>
                <a:effectLst/>
                <a:latin typeface="Söhne"/>
              </a:rPr>
              <a:t>Automating prescription refills and reminders</a:t>
            </a:r>
          </a:p>
          <a:p>
            <a:pPr marL="742950" lvl="1" indent="-285750" algn="l">
              <a:buFont typeface="+mj-lt"/>
              <a:buAutoNum type="arabicPeriod"/>
            </a:pPr>
            <a:r>
              <a:rPr lang="en-US" sz="2400" b="0" i="0" dirty="0">
                <a:solidFill>
                  <a:schemeClr val="tx1">
                    <a:lumMod val="85000"/>
                  </a:schemeClr>
                </a:solidFill>
                <a:effectLst/>
                <a:latin typeface="Söhne"/>
              </a:rPr>
              <a:t>Streamlining inventory management</a:t>
            </a:r>
          </a:p>
          <a:p>
            <a:pPr marL="742950" lvl="1" indent="-285750" algn="l">
              <a:buFont typeface="+mj-lt"/>
              <a:buAutoNum type="arabicPeriod"/>
            </a:pPr>
            <a:r>
              <a:rPr lang="en-US" sz="2400" b="0" i="0" dirty="0">
                <a:solidFill>
                  <a:schemeClr val="tx1">
                    <a:lumMod val="85000"/>
                  </a:schemeClr>
                </a:solidFill>
                <a:effectLst/>
                <a:latin typeface="Söhne"/>
              </a:rPr>
              <a:t>Improving communication with healthcare providers</a:t>
            </a:r>
          </a:p>
          <a:p>
            <a:pPr marL="742950" lvl="1" indent="-285750" algn="l">
              <a:buFont typeface="+mj-lt"/>
              <a:buAutoNum type="arabicPeriod"/>
            </a:pPr>
            <a:endParaRPr lang="en-US" sz="2400" dirty="0">
              <a:solidFill>
                <a:schemeClr val="tx1">
                  <a:lumMod val="85000"/>
                </a:schemeClr>
              </a:solidFill>
              <a:latin typeface="Söhne"/>
            </a:endParaRPr>
          </a:p>
          <a:p>
            <a:pPr marL="742950" lvl="1" indent="-285750" algn="l">
              <a:buFont typeface="+mj-lt"/>
              <a:buAutoNum type="arabicPeriod"/>
            </a:pPr>
            <a:endParaRPr lang="en-US" sz="2400" b="0" i="0" dirty="0">
              <a:solidFill>
                <a:schemeClr val="tx1">
                  <a:lumMod val="85000"/>
                </a:schemeClr>
              </a:solidFill>
              <a:effectLst/>
              <a:latin typeface="Söhne"/>
            </a:endParaRPr>
          </a:p>
          <a:p>
            <a:pPr algn="l"/>
            <a:r>
              <a:rPr lang="en-US" sz="2400" b="1" i="0" dirty="0">
                <a:solidFill>
                  <a:schemeClr val="tx1">
                    <a:lumMod val="85000"/>
                  </a:schemeClr>
                </a:solidFill>
                <a:effectLst/>
                <a:latin typeface="Söhne"/>
              </a:rPr>
              <a:t>4.Question:</a:t>
            </a:r>
            <a:r>
              <a:rPr lang="en-US" sz="2400" b="0" i="0" dirty="0">
                <a:solidFill>
                  <a:schemeClr val="tx1">
                    <a:lumMod val="85000"/>
                  </a:schemeClr>
                </a:solidFill>
                <a:effectLst/>
                <a:latin typeface="Söhne"/>
              </a:rPr>
              <a:t> How will the pharmacy application benefit customers?</a:t>
            </a:r>
          </a:p>
          <a:p>
            <a:pPr algn="l"/>
            <a:r>
              <a:rPr lang="en-US" sz="2400" b="0" i="0" dirty="0">
                <a:solidFill>
                  <a:schemeClr val="tx1">
                    <a:lumMod val="85000"/>
                  </a:schemeClr>
                </a:solidFill>
                <a:effectLst/>
                <a:latin typeface="Söhne"/>
              </a:rPr>
              <a:t> </a:t>
            </a:r>
            <a:r>
              <a:rPr lang="en-US" sz="2400" b="1" i="0" dirty="0">
                <a:solidFill>
                  <a:schemeClr val="tx1">
                    <a:lumMod val="85000"/>
                  </a:schemeClr>
                </a:solidFill>
                <a:effectLst/>
                <a:latin typeface="Söhne"/>
              </a:rPr>
              <a:t>Answer:</a:t>
            </a:r>
            <a:r>
              <a:rPr lang="en-US" sz="2400" b="0" i="0" dirty="0">
                <a:solidFill>
                  <a:schemeClr val="tx1">
                    <a:lumMod val="85000"/>
                  </a:schemeClr>
                </a:solidFill>
                <a:effectLst/>
                <a:latin typeface="Söhne"/>
              </a:rPr>
              <a:t> The pharmacy application will benefit customers by:</a:t>
            </a:r>
          </a:p>
          <a:p>
            <a:pPr marL="742950" lvl="1" indent="-285750" algn="l">
              <a:buFont typeface="+mj-lt"/>
              <a:buAutoNum type="arabicPeriod"/>
            </a:pPr>
            <a:r>
              <a:rPr lang="en-US" sz="2400" b="0" i="0" dirty="0">
                <a:solidFill>
                  <a:schemeClr val="tx1">
                    <a:lumMod val="85000"/>
                  </a:schemeClr>
                </a:solidFill>
                <a:effectLst/>
                <a:latin typeface="Söhne"/>
              </a:rPr>
              <a:t>Allowing them to manage their prescriptions online</a:t>
            </a:r>
          </a:p>
          <a:p>
            <a:pPr marL="742950" lvl="1" indent="-285750" algn="l">
              <a:buFont typeface="+mj-lt"/>
              <a:buAutoNum type="arabicPeriod"/>
            </a:pPr>
            <a:r>
              <a:rPr lang="en-US" sz="2400" b="0" i="0" dirty="0">
                <a:solidFill>
                  <a:schemeClr val="tx1">
                    <a:lumMod val="85000"/>
                  </a:schemeClr>
                </a:solidFill>
                <a:effectLst/>
                <a:latin typeface="Söhne"/>
              </a:rPr>
              <a:t>Providing information about medications and potential drug interactions</a:t>
            </a:r>
          </a:p>
          <a:p>
            <a:pPr marL="742950" lvl="1" indent="-285750" algn="l">
              <a:buFont typeface="+mj-lt"/>
              <a:buAutoNum type="arabicPeriod"/>
            </a:pPr>
            <a:r>
              <a:rPr lang="en-US" sz="2400" b="0" i="0" dirty="0">
                <a:solidFill>
                  <a:schemeClr val="tx1">
                    <a:lumMod val="85000"/>
                  </a:schemeClr>
                </a:solidFill>
                <a:effectLst/>
                <a:latin typeface="Söhne"/>
              </a:rPr>
              <a:t>Offering convenient ways to refill prescriptions</a:t>
            </a:r>
          </a:p>
          <a:p>
            <a:pPr marL="742950" lvl="1" indent="-285750" algn="l">
              <a:buFont typeface="+mj-lt"/>
              <a:buAutoNum type="arabicPeriod"/>
            </a:pPr>
            <a:r>
              <a:rPr lang="en-US" sz="2400" b="0" i="0" dirty="0">
                <a:solidFill>
                  <a:schemeClr val="tx1">
                    <a:lumMod val="85000"/>
                  </a:schemeClr>
                </a:solidFill>
                <a:effectLst/>
                <a:latin typeface="Söhne"/>
              </a:rPr>
              <a:t>Improving communication with pharmacists for any medication-related queries</a:t>
            </a:r>
          </a:p>
        </p:txBody>
      </p:sp>
    </p:spTree>
    <p:extLst>
      <p:ext uri="{BB962C8B-B14F-4D97-AF65-F5344CB8AC3E}">
        <p14:creationId xmlns:p14="http://schemas.microsoft.com/office/powerpoint/2010/main" val="2909648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995F59-5971-B0F6-F28A-4A8E934E5004}"/>
              </a:ext>
            </a:extLst>
          </p:cNvPr>
          <p:cNvSpPr txBox="1"/>
          <p:nvPr/>
        </p:nvSpPr>
        <p:spPr>
          <a:xfrm>
            <a:off x="166540" y="659011"/>
            <a:ext cx="11858919" cy="5539978"/>
          </a:xfrm>
          <a:prstGeom prst="rect">
            <a:avLst/>
          </a:prstGeom>
          <a:noFill/>
        </p:spPr>
        <p:txBody>
          <a:bodyPr wrap="square">
            <a:spAutoFit/>
          </a:bodyPr>
          <a:lstStyle/>
          <a:p>
            <a:pPr algn="l"/>
            <a:r>
              <a:rPr lang="en-US" sz="2400" b="1" i="0" dirty="0">
                <a:solidFill>
                  <a:schemeClr val="tx1">
                    <a:lumMod val="85000"/>
                  </a:schemeClr>
                </a:solidFill>
                <a:effectLst/>
                <a:latin typeface="Söhne"/>
              </a:rPr>
              <a:t>5.Question:</a:t>
            </a:r>
            <a:r>
              <a:rPr lang="en-US" sz="2400" b="0" i="0" dirty="0">
                <a:solidFill>
                  <a:schemeClr val="tx1">
                    <a:lumMod val="85000"/>
                  </a:schemeClr>
                </a:solidFill>
                <a:effectLst/>
                <a:latin typeface="Söhne"/>
              </a:rPr>
              <a:t> How will the pharmacy application ensure data security and privacy?</a:t>
            </a:r>
          </a:p>
          <a:p>
            <a:pPr algn="l"/>
            <a:r>
              <a:rPr lang="en-US" sz="2400" b="0" i="0" dirty="0">
                <a:solidFill>
                  <a:schemeClr val="tx1">
                    <a:lumMod val="85000"/>
                  </a:schemeClr>
                </a:solidFill>
                <a:effectLst/>
                <a:latin typeface="Söhne"/>
              </a:rPr>
              <a:t> </a:t>
            </a:r>
            <a:r>
              <a:rPr lang="en-US" sz="2400" b="1" i="0" dirty="0">
                <a:solidFill>
                  <a:schemeClr val="tx1">
                    <a:lumMod val="85000"/>
                  </a:schemeClr>
                </a:solidFill>
                <a:effectLst/>
                <a:latin typeface="Söhne"/>
              </a:rPr>
              <a:t>Answer:</a:t>
            </a:r>
            <a:r>
              <a:rPr lang="en-US" sz="2400" b="0" i="0" dirty="0">
                <a:solidFill>
                  <a:schemeClr val="tx1">
                    <a:lumMod val="85000"/>
                  </a:schemeClr>
                </a:solidFill>
                <a:effectLst/>
                <a:latin typeface="Söhne"/>
              </a:rPr>
              <a:t> The pharmacy application will implement various security measures such as encryption for data transmission, secure user authentication, and access control mechanisms to protect sensitive information. Compliance with regulations like HIPAA will also be ensured.</a:t>
            </a:r>
          </a:p>
          <a:p>
            <a:pPr algn="l">
              <a:buFont typeface="+mj-lt"/>
              <a:buAutoNum type="arabicPeriod"/>
            </a:pPr>
            <a:endParaRPr lang="en-US" sz="2400" b="0" i="0" dirty="0">
              <a:solidFill>
                <a:schemeClr val="tx1">
                  <a:lumMod val="85000"/>
                </a:schemeClr>
              </a:solidFill>
              <a:effectLst/>
              <a:latin typeface="Söhne"/>
            </a:endParaRPr>
          </a:p>
          <a:p>
            <a:pPr algn="l"/>
            <a:r>
              <a:rPr lang="en-US" sz="2400" b="1" i="0" dirty="0">
                <a:solidFill>
                  <a:schemeClr val="tx1">
                    <a:lumMod val="85000"/>
                  </a:schemeClr>
                </a:solidFill>
                <a:effectLst/>
                <a:latin typeface="Söhne"/>
              </a:rPr>
              <a:t>6.Question:</a:t>
            </a:r>
            <a:r>
              <a:rPr lang="en-US" sz="2400" b="0" i="0" dirty="0">
                <a:solidFill>
                  <a:schemeClr val="tx1">
                    <a:lumMod val="85000"/>
                  </a:schemeClr>
                </a:solidFill>
                <a:effectLst/>
                <a:latin typeface="Söhne"/>
              </a:rPr>
              <a:t> How will the pharmacy application handle prescription refills?</a:t>
            </a:r>
          </a:p>
          <a:p>
            <a:pPr algn="l"/>
            <a:r>
              <a:rPr lang="en-US" sz="2400" b="0" i="0" dirty="0">
                <a:solidFill>
                  <a:schemeClr val="tx1">
                    <a:lumMod val="85000"/>
                  </a:schemeClr>
                </a:solidFill>
                <a:effectLst/>
                <a:latin typeface="Söhne"/>
              </a:rPr>
              <a:t> </a:t>
            </a:r>
            <a:r>
              <a:rPr lang="en-US" sz="2400" b="1" i="0" dirty="0">
                <a:solidFill>
                  <a:schemeClr val="tx1">
                    <a:lumMod val="85000"/>
                  </a:schemeClr>
                </a:solidFill>
                <a:effectLst/>
                <a:latin typeface="Söhne"/>
              </a:rPr>
              <a:t>Answer:</a:t>
            </a:r>
            <a:r>
              <a:rPr lang="en-US" sz="2400" b="0" i="0" dirty="0">
                <a:solidFill>
                  <a:schemeClr val="tx1">
                    <a:lumMod val="85000"/>
                  </a:schemeClr>
                </a:solidFill>
                <a:effectLst/>
                <a:latin typeface="Söhne"/>
              </a:rPr>
              <a:t> The pharmacy application will allow customers to request prescription refills online, which will be processed by pharmacists after verifying the prescription information. Customers will be notified once the refill is ready for pickup or delivery.</a:t>
            </a:r>
            <a:endParaRPr lang="en-US" sz="2400" dirty="0">
              <a:solidFill>
                <a:schemeClr val="tx1">
                  <a:lumMod val="85000"/>
                </a:schemeClr>
              </a:solidFill>
              <a:latin typeface="Söhne"/>
            </a:endParaRPr>
          </a:p>
          <a:p>
            <a:pPr algn="l">
              <a:buFont typeface="+mj-lt"/>
              <a:buAutoNum type="arabicPeriod"/>
            </a:pPr>
            <a:endParaRPr lang="en-US" sz="2000" b="0" i="0" dirty="0">
              <a:solidFill>
                <a:schemeClr val="tx1">
                  <a:lumMod val="85000"/>
                </a:schemeClr>
              </a:solidFill>
              <a:effectLst/>
              <a:highlight>
                <a:srgbClr val="212121"/>
              </a:highlight>
              <a:latin typeface="Söhne"/>
            </a:endParaRPr>
          </a:p>
          <a:p>
            <a:pPr algn="l"/>
            <a:r>
              <a:rPr lang="en-US" sz="2000" b="1" i="0" dirty="0">
                <a:solidFill>
                  <a:schemeClr val="tx1">
                    <a:lumMod val="85000"/>
                  </a:schemeClr>
                </a:solidFill>
                <a:effectLst/>
                <a:latin typeface="Söhne"/>
              </a:rPr>
              <a:t>7.Question:</a:t>
            </a:r>
            <a:r>
              <a:rPr lang="en-US" sz="2000" b="0" i="0" dirty="0">
                <a:solidFill>
                  <a:schemeClr val="tx1">
                    <a:lumMod val="85000"/>
                  </a:schemeClr>
                </a:solidFill>
                <a:effectLst/>
                <a:latin typeface="Söhne"/>
              </a:rPr>
              <a:t> Can you describe the technology stack that will be used for developing the pharmacy application? </a:t>
            </a:r>
            <a:r>
              <a:rPr lang="en-US" sz="2000" b="1" i="0" dirty="0">
                <a:solidFill>
                  <a:schemeClr val="tx1">
                    <a:lumMod val="85000"/>
                  </a:schemeClr>
                </a:solidFill>
                <a:effectLst/>
                <a:latin typeface="Söhne"/>
              </a:rPr>
              <a:t>Answer:</a:t>
            </a:r>
            <a:r>
              <a:rPr lang="en-US" sz="2000" b="0" i="0" dirty="0">
                <a:solidFill>
                  <a:schemeClr val="tx1">
                    <a:lumMod val="85000"/>
                  </a:schemeClr>
                </a:solidFill>
                <a:effectLst/>
                <a:latin typeface="Söhne"/>
              </a:rPr>
              <a:t> The pharmacy application will be developed using technologies such as:</a:t>
            </a:r>
          </a:p>
          <a:p>
            <a:pPr marL="742950" lvl="1" indent="-285750" algn="l">
              <a:buFont typeface="+mj-lt"/>
              <a:buAutoNum type="arabicPeriod"/>
            </a:pPr>
            <a:r>
              <a:rPr lang="en-US" sz="2000" b="0" i="0" dirty="0">
                <a:solidFill>
                  <a:schemeClr val="tx1">
                    <a:lumMod val="85000"/>
                  </a:schemeClr>
                </a:solidFill>
                <a:effectLst/>
                <a:latin typeface="Söhne"/>
              </a:rPr>
              <a:t>Frontend: React.js for the customer-facing interface</a:t>
            </a:r>
          </a:p>
          <a:p>
            <a:pPr marL="742950" lvl="1" indent="-285750" algn="l">
              <a:buFont typeface="+mj-lt"/>
              <a:buAutoNum type="arabicPeriod"/>
            </a:pPr>
            <a:r>
              <a:rPr lang="en-US" sz="2000" b="0" i="0" dirty="0">
                <a:solidFill>
                  <a:schemeClr val="tx1">
                    <a:lumMod val="85000"/>
                  </a:schemeClr>
                </a:solidFill>
                <a:effectLst/>
                <a:latin typeface="Söhne"/>
              </a:rPr>
              <a:t>Backend: Node.js for the server-side logic</a:t>
            </a:r>
          </a:p>
          <a:p>
            <a:pPr marL="742950" lvl="1" indent="-285750" algn="l">
              <a:buFont typeface="+mj-lt"/>
              <a:buAutoNum type="arabicPeriod"/>
            </a:pPr>
            <a:r>
              <a:rPr lang="en-US" sz="2000" b="0" i="0" dirty="0">
                <a:solidFill>
                  <a:schemeClr val="tx1">
                    <a:lumMod val="85000"/>
                  </a:schemeClr>
                </a:solidFill>
                <a:effectLst/>
                <a:latin typeface="Söhne"/>
              </a:rPr>
              <a:t>Database: MongoDB for storing prescription and inventory data</a:t>
            </a:r>
          </a:p>
          <a:p>
            <a:pPr marL="742950" lvl="1" indent="-285750" algn="l">
              <a:buFont typeface="+mj-lt"/>
              <a:buAutoNum type="arabicPeriod"/>
            </a:pPr>
            <a:r>
              <a:rPr lang="en-US" sz="2000" b="0" i="0" dirty="0">
                <a:solidFill>
                  <a:schemeClr val="tx1">
                    <a:lumMod val="85000"/>
                  </a:schemeClr>
                </a:solidFill>
                <a:effectLst/>
                <a:latin typeface="Söhne"/>
              </a:rPr>
              <a:t>APIs: Integration with healthcare providers using HL7 or FHIR standards</a:t>
            </a:r>
          </a:p>
        </p:txBody>
      </p:sp>
    </p:spTree>
    <p:extLst>
      <p:ext uri="{BB962C8B-B14F-4D97-AF65-F5344CB8AC3E}">
        <p14:creationId xmlns:p14="http://schemas.microsoft.com/office/powerpoint/2010/main" val="8374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0E21BA7-E328-5F45-5C1A-B484E1DC582B}"/>
              </a:ext>
            </a:extLst>
          </p:cNvPr>
          <p:cNvGraphicFramePr>
            <a:graphicFrameLocks noGrp="1"/>
          </p:cNvGraphicFramePr>
          <p:nvPr>
            <p:extLst>
              <p:ext uri="{D42A27DB-BD31-4B8C-83A1-F6EECF244321}">
                <p14:modId xmlns:p14="http://schemas.microsoft.com/office/powerpoint/2010/main" val="3683224641"/>
              </p:ext>
            </p:extLst>
          </p:nvPr>
        </p:nvGraphicFramePr>
        <p:xfrm>
          <a:off x="439917" y="457200"/>
          <a:ext cx="11312165" cy="5738773"/>
        </p:xfrm>
        <a:graphic>
          <a:graphicData uri="http://schemas.openxmlformats.org/drawingml/2006/table">
            <a:tbl>
              <a:tblPr rtl="1" firstRow="1" bandRow="1">
                <a:tableStyleId>{5C22544A-7EE6-4342-B048-85BDC9FD1C3A}</a:tableStyleId>
              </a:tblPr>
              <a:tblGrid>
                <a:gridCol w="11312165">
                  <a:extLst>
                    <a:ext uri="{9D8B030D-6E8A-4147-A177-3AD203B41FA5}">
                      <a16:colId xmlns:a16="http://schemas.microsoft.com/office/drawing/2014/main" val="304213855"/>
                    </a:ext>
                  </a:extLst>
                </a:gridCol>
              </a:tblGrid>
              <a:tr h="320777">
                <a:tc>
                  <a:txBody>
                    <a:bodyPr/>
                    <a:lstStyle/>
                    <a:p>
                      <a:pPr algn="ctr" rtl="0"/>
                      <a:r>
                        <a:rPr lang="en-US" dirty="0"/>
                        <a:t>         Interview Report</a:t>
                      </a:r>
                      <a:endParaRPr lang="ar-EG" dirty="0"/>
                    </a:p>
                  </a:txBody>
                  <a:tcPr/>
                </a:tc>
                <a:extLst>
                  <a:ext uri="{0D108BD9-81ED-4DB2-BD59-A6C34878D82A}">
                    <a16:rowId xmlns:a16="http://schemas.microsoft.com/office/drawing/2014/main" val="2794722500"/>
                  </a:ext>
                </a:extLst>
              </a:tr>
              <a:tr h="5373013">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b="1" dirty="0"/>
                        <a:t>Person Interviewed</a:t>
                      </a:r>
                      <a:r>
                        <a:rPr lang="en-US" dirty="0"/>
                        <a:t>: </a:t>
                      </a:r>
                      <a:r>
                        <a:rPr lang="en-US" dirty="0" err="1"/>
                        <a:t>Dr.Ali</a:t>
                      </a:r>
                      <a:endParaRPr lang="en-US" dirty="0"/>
                    </a:p>
                    <a:p>
                      <a:pPr algn="l" rtl="1"/>
                      <a:r>
                        <a:rPr lang="en-US" b="1" dirty="0"/>
                        <a:t>Interviewer: </a:t>
                      </a:r>
                      <a:r>
                        <a:rPr lang="en-US" dirty="0"/>
                        <a:t>Project leader</a:t>
                      </a:r>
                    </a:p>
                    <a:p>
                      <a:pPr algn="l" rtl="1"/>
                      <a:endParaRPr lang="en-US" dirty="0"/>
                    </a:p>
                    <a:p>
                      <a:pPr algn="l" rtl="1"/>
                      <a:r>
                        <a:rPr lang="en-US" b="1" dirty="0"/>
                        <a:t>Purpose of interview</a:t>
                      </a:r>
                      <a:r>
                        <a:rPr lang="en-US" dirty="0"/>
                        <a:t>:</a:t>
                      </a:r>
                    </a:p>
                    <a:p>
                      <a:pPr algn="l" rtl="1"/>
                      <a:r>
                        <a:rPr lang="en-US" dirty="0"/>
                        <a:t>1-</a:t>
                      </a:r>
                      <a:r>
                        <a:rPr lang="en-US" sz="1800" b="0" i="0" kern="1200" dirty="0">
                          <a:solidFill>
                            <a:schemeClr val="dk1"/>
                          </a:solidFill>
                          <a:effectLst/>
                          <a:latin typeface="+mn-lt"/>
                          <a:ea typeface="+mn-ea"/>
                          <a:cs typeface="+mn-cs"/>
                        </a:rPr>
                        <a:t>To understand the goals and functionality of the pharmacy application.</a:t>
                      </a:r>
                      <a:r>
                        <a:rPr lang="en-US" dirty="0"/>
                        <a:t> </a:t>
                      </a:r>
                    </a:p>
                    <a:p>
                      <a:pPr algn="l" rtl="1"/>
                      <a:r>
                        <a:rPr lang="en-US" dirty="0"/>
                        <a:t>2- </a:t>
                      </a:r>
                      <a:r>
                        <a:rPr lang="en-US" sz="1800" b="0" i="0" kern="1200" dirty="0">
                          <a:solidFill>
                            <a:schemeClr val="dk1"/>
                          </a:solidFill>
                          <a:effectLst/>
                          <a:latin typeface="+mn-lt"/>
                          <a:ea typeface="+mn-ea"/>
                          <a:cs typeface="+mn-cs"/>
                        </a:rPr>
                        <a:t>To explore the benefits of the application for pharmacists and customers.</a:t>
                      </a:r>
                    </a:p>
                    <a:p>
                      <a:pPr algn="l" rtl="1"/>
                      <a:r>
                        <a:rPr lang="en-US" sz="1800" b="0" i="0" kern="1200" dirty="0">
                          <a:solidFill>
                            <a:schemeClr val="dk1"/>
                          </a:solidFill>
                          <a:effectLst/>
                          <a:latin typeface="+mn-lt"/>
                          <a:ea typeface="+mn-ea"/>
                          <a:cs typeface="+mn-cs"/>
                        </a:rPr>
                        <a:t>3-To discuss the technology stack and security measures for developing the application.</a:t>
                      </a:r>
                      <a:endParaRPr lang="ar-SA" sz="1800" b="0" i="0" kern="1200" dirty="0">
                        <a:solidFill>
                          <a:schemeClr val="dk1"/>
                        </a:solidFill>
                        <a:effectLst/>
                        <a:latin typeface="+mn-lt"/>
                        <a:ea typeface="+mn-ea"/>
                        <a:cs typeface="+mn-cs"/>
                      </a:endParaRPr>
                    </a:p>
                    <a:p>
                      <a:pPr algn="l" rtl="1"/>
                      <a:endParaRPr lang="en-US" b="1" dirty="0"/>
                    </a:p>
                    <a:p>
                      <a:pPr algn="l" rtl="1"/>
                      <a:r>
                        <a:rPr lang="en-US" b="1" dirty="0"/>
                        <a:t>Summary of interview</a:t>
                      </a:r>
                      <a:r>
                        <a:rPr lang="en-US" dirty="0"/>
                        <a:t>:</a:t>
                      </a:r>
                    </a:p>
                    <a:p>
                      <a:pPr algn="l" rtl="1"/>
                      <a:r>
                        <a:rPr lang="en-US" sz="1800" b="1" i="0" kern="1200" dirty="0">
                          <a:solidFill>
                            <a:schemeClr val="dk1"/>
                          </a:solidFill>
                          <a:effectLst/>
                          <a:latin typeface="+mn-lt"/>
                          <a:ea typeface="+mn-ea"/>
                          <a:cs typeface="+mn-cs"/>
                        </a:rPr>
                        <a:t>. </a:t>
                      </a:r>
                      <a:r>
                        <a:rPr lang="en-US" sz="1800" b="1" i="1" u="sng" kern="1200" dirty="0">
                          <a:solidFill>
                            <a:schemeClr val="dk1"/>
                          </a:solidFill>
                          <a:effectLst/>
                          <a:latin typeface="+mn-lt"/>
                          <a:ea typeface="+mn-ea"/>
                          <a:cs typeface="+mn-cs"/>
                        </a:rPr>
                        <a:t>Purpose and Features</a:t>
                      </a:r>
                      <a:r>
                        <a:rPr lang="en-US" sz="1800" b="1" i="0" kern="1200" dirty="0">
                          <a:solidFill>
                            <a:schemeClr val="dk1"/>
                          </a:solidFill>
                          <a:effectLst/>
                          <a:latin typeface="+mn-lt"/>
                          <a:ea typeface="+mn-ea"/>
                          <a:cs typeface="+mn-cs"/>
                        </a:rPr>
                        <a:t>:</a:t>
                      </a:r>
                      <a:r>
                        <a:rPr lang="en-US" sz="1800" b="0" i="0" kern="1200" dirty="0">
                          <a:solidFill>
                            <a:schemeClr val="dk1"/>
                          </a:solidFill>
                          <a:effectLst/>
                          <a:latin typeface="+mn-lt"/>
                          <a:ea typeface="+mn-ea"/>
                          <a:cs typeface="+mn-cs"/>
                        </a:rPr>
                        <a:t> The pharmacy application aims to streamline medication management for pharmacists and customers. Key features include prescription management, inventory tracking, customer profiles, online refills, drug interaction checking, and integration with healthcare providers.</a:t>
                      </a:r>
                      <a:endParaRPr lang="en-US" dirty="0"/>
                    </a:p>
                    <a:p>
                      <a:pPr algn="l" rtl="1"/>
                      <a:r>
                        <a:rPr lang="en-US" dirty="0"/>
                        <a:t>. </a:t>
                      </a:r>
                      <a:r>
                        <a:rPr lang="en-US" sz="1800" b="1" i="1" u="sng" kern="1200" dirty="0">
                          <a:solidFill>
                            <a:schemeClr val="dk1"/>
                          </a:solidFill>
                          <a:effectLst/>
                          <a:latin typeface="+mn-lt"/>
                          <a:ea typeface="+mn-ea"/>
                          <a:cs typeface="+mn-cs"/>
                        </a:rPr>
                        <a:t>Benefits:</a:t>
                      </a:r>
                      <a:r>
                        <a:rPr lang="en-US" sz="1800" b="0" i="1" u="sng" kern="12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For pharmacists, the application offers quick access to patient information, automation of prescription refills, streamlined inventory management, and improved communication with healthcare providers. For customers, it provides online prescription management, medication information, convenient refills, and better communication with pharmacists.</a:t>
                      </a:r>
                      <a:endParaRPr lang="en-US" dirty="0"/>
                    </a:p>
                    <a:p>
                      <a:pPr algn="l" rtl="1"/>
                      <a:r>
                        <a:rPr lang="en-US" dirty="0"/>
                        <a:t>. </a:t>
                      </a:r>
                      <a:r>
                        <a:rPr lang="en-GB" sz="1800" b="1" i="0" kern="1200" dirty="0">
                          <a:solidFill>
                            <a:schemeClr val="dk1"/>
                          </a:solidFill>
                          <a:effectLst/>
                          <a:latin typeface="+mn-lt"/>
                          <a:ea typeface="+mn-ea"/>
                          <a:cs typeface="+mn-cs"/>
                        </a:rPr>
                        <a:t>Technology Stack and Security : </a:t>
                      </a:r>
                      <a:r>
                        <a:rPr lang="en-GB" sz="1800" b="0" i="0" kern="1200" dirty="0">
                          <a:solidFill>
                            <a:schemeClr val="dk1"/>
                          </a:solidFill>
                          <a:effectLst/>
                          <a:latin typeface="+mn-lt"/>
                          <a:ea typeface="+mn-ea"/>
                          <a:cs typeface="+mn-cs"/>
                        </a:rPr>
                        <a:t>the application has a high level security so It reduce data lost.</a:t>
                      </a:r>
                      <a:endParaRPr lang="en-US" dirty="0"/>
                    </a:p>
                    <a:p>
                      <a:pPr algn="l" rtl="1"/>
                      <a:endParaRPr lang="en-US" dirty="0"/>
                    </a:p>
                    <a:p>
                      <a:pPr algn="l" rtl="1"/>
                      <a:endParaRPr lang="ar-EG" dirty="0"/>
                    </a:p>
                  </a:txBody>
                  <a:tcPr/>
                </a:tc>
                <a:extLst>
                  <a:ext uri="{0D108BD9-81ED-4DB2-BD59-A6C34878D82A}">
                    <a16:rowId xmlns:a16="http://schemas.microsoft.com/office/drawing/2014/main" val="585717719"/>
                  </a:ext>
                </a:extLst>
              </a:tr>
            </a:tbl>
          </a:graphicData>
        </a:graphic>
      </p:graphicFrame>
    </p:spTree>
    <p:extLst>
      <p:ext uri="{BB962C8B-B14F-4D97-AF65-F5344CB8AC3E}">
        <p14:creationId xmlns:p14="http://schemas.microsoft.com/office/powerpoint/2010/main" val="2784125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946A-38C6-0B16-B9D1-8349693AC11D}"/>
              </a:ext>
            </a:extLst>
          </p:cNvPr>
          <p:cNvSpPr txBox="1">
            <a:spLocks/>
          </p:cNvSpPr>
          <p:nvPr/>
        </p:nvSpPr>
        <p:spPr>
          <a:xfrm>
            <a:off x="9066801" y="86979"/>
            <a:ext cx="3125199" cy="1049235"/>
          </a:xfrm>
          <a:prstGeom prst="rect">
            <a:avLst/>
          </a:prstGeom>
        </p:spPr>
        <p:txBody>
          <a:bodyPr>
            <a:noAutofit/>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b="1" dirty="0">
                <a:solidFill>
                  <a:schemeClr val="tx1">
                    <a:lumMod val="95000"/>
                  </a:schemeClr>
                </a:solidFill>
                <a:effectLst>
                  <a:outerShdw blurRad="38100" dist="38100" dir="2700000" algn="tl">
                    <a:srgbClr val="000000">
                      <a:alpha val="43137"/>
                    </a:srgbClr>
                  </a:outerShdw>
                </a:effectLst>
              </a:rPr>
              <a:t>Context </a:t>
            </a:r>
          </a:p>
          <a:p>
            <a:r>
              <a:rPr lang="en-US" b="1" dirty="0">
                <a:solidFill>
                  <a:schemeClr val="tx1">
                    <a:lumMod val="95000"/>
                  </a:schemeClr>
                </a:solidFill>
                <a:effectLst>
                  <a:outerShdw blurRad="38100" dist="38100" dir="2700000" algn="tl">
                    <a:srgbClr val="000000">
                      <a:alpha val="43137"/>
                    </a:srgbClr>
                  </a:outerShdw>
                </a:effectLst>
              </a:rPr>
              <a:t>Diagram </a:t>
            </a:r>
          </a:p>
        </p:txBody>
      </p:sp>
      <p:pic>
        <p:nvPicPr>
          <p:cNvPr id="6" name="Content Placeholder 5">
            <a:extLst>
              <a:ext uri="{FF2B5EF4-FFF2-40B4-BE49-F238E27FC236}">
                <a16:creationId xmlns:a16="http://schemas.microsoft.com/office/drawing/2014/main" id="{6BB444F9-5F74-D944-AD2F-677C5D9F56C7}"/>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114468" y="2233738"/>
            <a:ext cx="9963063" cy="4103579"/>
          </a:xfrm>
          <a:prstGeom prst="rect">
            <a:avLst/>
          </a:prstGeom>
        </p:spPr>
      </p:pic>
    </p:spTree>
    <p:extLst>
      <p:ext uri="{BB962C8B-B14F-4D97-AF65-F5344CB8AC3E}">
        <p14:creationId xmlns:p14="http://schemas.microsoft.com/office/powerpoint/2010/main" val="373620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07E0B43-FF64-2636-2B0B-F5127FFA9828}"/>
              </a:ext>
            </a:extLst>
          </p:cNvPr>
          <p:cNvSpPr>
            <a:spLocks noGrp="1"/>
          </p:cNvSpPr>
          <p:nvPr/>
        </p:nvSpPr>
        <p:spPr>
          <a:xfrm>
            <a:off x="2676525" y="339687"/>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dirty="0">
                <a:solidFill>
                  <a:schemeClr val="tx1">
                    <a:lumMod val="95000"/>
                  </a:schemeClr>
                </a:solidFill>
                <a:effectLst>
                  <a:outerShdw blurRad="38100" dist="38100" dir="2700000" algn="tl">
                    <a:srgbClr val="000000">
                      <a:alpha val="43137"/>
                    </a:srgbClr>
                  </a:outerShdw>
                </a:effectLst>
              </a:rPr>
              <a:t>DFD</a:t>
            </a:r>
            <a:br>
              <a:rPr lang="en-US" b="1" dirty="0">
                <a:solidFill>
                  <a:schemeClr val="accent6">
                    <a:lumMod val="75000"/>
                  </a:schemeClr>
                </a:solidFill>
                <a:effectLst>
                  <a:outerShdw blurRad="38100" dist="38100" dir="2700000" algn="tl">
                    <a:srgbClr val="000000">
                      <a:alpha val="43137"/>
                    </a:srgbClr>
                  </a:outerShdw>
                </a:effectLst>
              </a:rPr>
            </a:br>
            <a:r>
              <a:rPr lang="en-US" b="1" dirty="0">
                <a:solidFill>
                  <a:schemeClr val="accent6">
                    <a:lumMod val="75000"/>
                  </a:schemeClr>
                </a:solidFill>
                <a:effectLst>
                  <a:outerShdw blurRad="38100" dist="38100" dir="2700000" algn="tl">
                    <a:srgbClr val="000000">
                      <a:alpha val="43137"/>
                    </a:srgbClr>
                  </a:outerShdw>
                </a:effectLst>
              </a:rPr>
              <a:t> </a:t>
            </a:r>
            <a:r>
              <a:rPr lang="en-US" b="1" dirty="0">
                <a:solidFill>
                  <a:schemeClr val="tx1">
                    <a:lumMod val="95000"/>
                  </a:schemeClr>
                </a:solidFill>
                <a:effectLst>
                  <a:outerShdw blurRad="38100" dist="38100" dir="2700000" algn="tl">
                    <a:srgbClr val="000000">
                      <a:alpha val="43137"/>
                    </a:srgbClr>
                  </a:outerShdw>
                </a:effectLst>
              </a:rPr>
              <a:t>LEVEL 0</a:t>
            </a:r>
          </a:p>
        </p:txBody>
      </p:sp>
      <p:pic>
        <p:nvPicPr>
          <p:cNvPr id="4" name="Content Placeholder 3">
            <a:extLst>
              <a:ext uri="{FF2B5EF4-FFF2-40B4-BE49-F238E27FC236}">
                <a16:creationId xmlns:a16="http://schemas.microsoft.com/office/drawing/2014/main" id="{F66F2149-6DF6-14B1-1B0B-9F24CFDECF03}"/>
              </a:ext>
            </a:extLst>
          </p:cNvPr>
          <p:cNvPicPr>
            <a:picLocks noGrp="1" noChangeAspect="1"/>
          </p:cNvPicPr>
          <p:nvPr/>
        </p:nvPicPr>
        <p:blipFill>
          <a:blip r:embed="rId2"/>
          <a:stretch>
            <a:fillRect/>
          </a:stretch>
        </p:blipFill>
        <p:spPr>
          <a:xfrm>
            <a:off x="904875" y="1800175"/>
            <a:ext cx="10287000" cy="4718139"/>
          </a:xfrm>
          <a:prstGeom prst="rect">
            <a:avLst/>
          </a:prstGeom>
        </p:spPr>
      </p:pic>
    </p:spTree>
    <p:extLst>
      <p:ext uri="{BB962C8B-B14F-4D97-AF65-F5344CB8AC3E}">
        <p14:creationId xmlns:p14="http://schemas.microsoft.com/office/powerpoint/2010/main" val="280995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E0B43-FF64-2636-2B0B-F5127FFA9828}"/>
              </a:ext>
            </a:extLst>
          </p:cNvPr>
          <p:cNvSpPr>
            <a:spLocks noGrp="1"/>
          </p:cNvSpPr>
          <p:nvPr/>
        </p:nvSpPr>
        <p:spPr>
          <a:xfrm>
            <a:off x="2676525" y="339687"/>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dirty="0">
                <a:solidFill>
                  <a:schemeClr val="tx1">
                    <a:lumMod val="95000"/>
                  </a:schemeClr>
                </a:solidFill>
                <a:effectLst>
                  <a:outerShdw blurRad="38100" dist="38100" dir="2700000" algn="tl">
                    <a:srgbClr val="000000">
                      <a:alpha val="43137"/>
                    </a:srgbClr>
                  </a:outerShdw>
                </a:effectLst>
              </a:rPr>
              <a:t>DFD</a:t>
            </a:r>
            <a:br>
              <a:rPr lang="en-US" b="1" dirty="0">
                <a:solidFill>
                  <a:schemeClr val="tx1">
                    <a:lumMod val="95000"/>
                  </a:schemeClr>
                </a:solidFill>
                <a:effectLst>
                  <a:outerShdw blurRad="38100" dist="38100" dir="2700000" algn="tl">
                    <a:srgbClr val="000000">
                      <a:alpha val="43137"/>
                    </a:srgbClr>
                  </a:outerShdw>
                </a:effectLst>
              </a:rPr>
            </a:br>
            <a:r>
              <a:rPr lang="en-US" b="1" dirty="0">
                <a:solidFill>
                  <a:schemeClr val="tx1">
                    <a:lumMod val="95000"/>
                  </a:schemeClr>
                </a:solidFill>
                <a:effectLst>
                  <a:outerShdw blurRad="38100" dist="38100" dir="2700000" algn="tl">
                    <a:srgbClr val="000000">
                      <a:alpha val="43137"/>
                    </a:srgbClr>
                  </a:outerShdw>
                </a:effectLst>
              </a:rPr>
              <a:t> LEVEL 1</a:t>
            </a:r>
          </a:p>
        </p:txBody>
      </p:sp>
      <p:pic>
        <p:nvPicPr>
          <p:cNvPr id="3" name="Content Placeholder 3">
            <a:extLst>
              <a:ext uri="{FF2B5EF4-FFF2-40B4-BE49-F238E27FC236}">
                <a16:creationId xmlns:a16="http://schemas.microsoft.com/office/drawing/2014/main" id="{F66F2149-6DF6-14B1-1B0B-9F24CFDECF03}"/>
              </a:ext>
            </a:extLst>
          </p:cNvPr>
          <p:cNvPicPr>
            <a:picLocks noGrp="1" noChangeAspect="1"/>
          </p:cNvPicPr>
          <p:nvPr/>
        </p:nvPicPr>
        <p:blipFill>
          <a:blip r:embed="rId2"/>
          <a:stretch>
            <a:fillRect/>
          </a:stretch>
        </p:blipFill>
        <p:spPr>
          <a:xfrm>
            <a:off x="904875" y="1800175"/>
            <a:ext cx="10287000" cy="4718139"/>
          </a:xfrm>
          <a:prstGeom prst="rect">
            <a:avLst/>
          </a:prstGeom>
        </p:spPr>
      </p:pic>
    </p:spTree>
    <p:extLst>
      <p:ext uri="{BB962C8B-B14F-4D97-AF65-F5344CB8AC3E}">
        <p14:creationId xmlns:p14="http://schemas.microsoft.com/office/powerpoint/2010/main" val="1055722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32115-9AE2-9E25-E762-9EEDBABCAB5D}"/>
              </a:ext>
            </a:extLst>
          </p:cNvPr>
          <p:cNvSpPr txBox="1">
            <a:spLocks/>
          </p:cNvSpPr>
          <p:nvPr/>
        </p:nvSpPr>
        <p:spPr>
          <a:xfrm>
            <a:off x="994462" y="468335"/>
            <a:ext cx="9603275" cy="1049235"/>
          </a:xfrm>
          <a:prstGeom prst="rect">
            <a:avLst/>
          </a:prstGeom>
        </p:spPr>
        <p:txBody>
          <a:bodyPr>
            <a:normAutofit/>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b="1" dirty="0">
                <a:effectLst>
                  <a:outerShdw blurRad="38100" dist="38100" dir="2700000" algn="tl">
                    <a:srgbClr val="000000">
                      <a:alpha val="43137"/>
                    </a:srgbClr>
                  </a:outerShdw>
                </a:effectLst>
              </a:rPr>
              <a:t>Data Dictionary – </a:t>
            </a:r>
            <a:r>
              <a:rPr lang="en-US" sz="3200" b="1" dirty="0">
                <a:solidFill>
                  <a:schemeClr val="accent1">
                    <a:lumMod val="75000"/>
                  </a:schemeClr>
                </a:solidFill>
                <a:effectLst>
                  <a:outerShdw blurRad="38100" dist="38100" dir="2700000" algn="tl">
                    <a:srgbClr val="000000">
                      <a:alpha val="43137"/>
                    </a:srgbClr>
                  </a:outerShdw>
                </a:effectLst>
              </a:rPr>
              <a:t>Data Flow</a:t>
            </a:r>
            <a:endParaRPr lang="en-US" dirty="0">
              <a:solidFill>
                <a:schemeClr val="accent1">
                  <a:lumMod val="75000"/>
                </a:schemeClr>
              </a:solidFill>
            </a:endParaRPr>
          </a:p>
        </p:txBody>
      </p:sp>
      <p:graphicFrame>
        <p:nvGraphicFramePr>
          <p:cNvPr id="3" name="Content Placeholder 3">
            <a:extLst>
              <a:ext uri="{FF2B5EF4-FFF2-40B4-BE49-F238E27FC236}">
                <a16:creationId xmlns:a16="http://schemas.microsoft.com/office/drawing/2014/main" id="{7C4E253F-D29D-64E1-6E42-9AF215581A32}"/>
              </a:ext>
            </a:extLst>
          </p:cNvPr>
          <p:cNvGraphicFramePr>
            <a:graphicFrameLocks/>
          </p:cNvGraphicFramePr>
          <p:nvPr>
            <p:extLst>
              <p:ext uri="{D42A27DB-BD31-4B8C-83A1-F6EECF244321}">
                <p14:modId xmlns:p14="http://schemas.microsoft.com/office/powerpoint/2010/main" val="1127224132"/>
              </p:ext>
            </p:extLst>
          </p:nvPr>
        </p:nvGraphicFramePr>
        <p:xfrm>
          <a:off x="994462" y="1622838"/>
          <a:ext cx="9810751" cy="4495425"/>
        </p:xfrm>
        <a:graphic>
          <a:graphicData uri="http://schemas.openxmlformats.org/drawingml/2006/table">
            <a:tbl>
              <a:tblPr firstRow="1" bandRow="1">
                <a:tableStyleId>{5C22544A-7EE6-4342-B048-85BDC9FD1C3A}</a:tableStyleId>
              </a:tblPr>
              <a:tblGrid>
                <a:gridCol w="5263751">
                  <a:extLst>
                    <a:ext uri="{9D8B030D-6E8A-4147-A177-3AD203B41FA5}">
                      <a16:colId xmlns:a16="http://schemas.microsoft.com/office/drawing/2014/main" val="833363991"/>
                    </a:ext>
                  </a:extLst>
                </a:gridCol>
                <a:gridCol w="4547000">
                  <a:extLst>
                    <a:ext uri="{9D8B030D-6E8A-4147-A177-3AD203B41FA5}">
                      <a16:colId xmlns:a16="http://schemas.microsoft.com/office/drawing/2014/main" val="2318245617"/>
                    </a:ext>
                  </a:extLst>
                </a:gridCol>
              </a:tblGrid>
              <a:tr h="1199767">
                <a:tc gridSpan="2">
                  <a:txBody>
                    <a:bodyPr/>
                    <a:lstStyle/>
                    <a:p>
                      <a:pPr algn="ctr" rtl="0"/>
                      <a:r>
                        <a:rPr lang="en-US" sz="1800" u="sng" dirty="0"/>
                        <a:t>Data Flow Description</a:t>
                      </a:r>
                      <a:r>
                        <a:rPr lang="en-US" sz="1800" u="sng" baseline="0" dirty="0"/>
                        <a:t> </a:t>
                      </a:r>
                      <a:r>
                        <a:rPr lang="en-US" sz="1800" u="sng" dirty="0"/>
                        <a:t>Form</a:t>
                      </a:r>
                    </a:p>
                    <a:p>
                      <a:pPr algn="l" rtl="0"/>
                      <a:r>
                        <a:rPr lang="en-US" sz="1600" dirty="0"/>
                        <a:t>ID: </a:t>
                      </a:r>
                      <a:r>
                        <a:rPr lang="en-US" sz="1600" dirty="0">
                          <a:solidFill>
                            <a:schemeClr val="bg2"/>
                          </a:solidFill>
                        </a:rPr>
                        <a:t>1</a:t>
                      </a:r>
                    </a:p>
                    <a:p>
                      <a:pPr algn="l" rtl="0"/>
                      <a:r>
                        <a:rPr lang="en-US" sz="1600" dirty="0"/>
                        <a:t>Name</a:t>
                      </a:r>
                      <a:r>
                        <a:rPr lang="en-US" sz="1600" baseline="0" dirty="0"/>
                        <a:t> </a:t>
                      </a:r>
                      <a:r>
                        <a:rPr lang="en-US" sz="1600" dirty="0"/>
                        <a:t>: medicine information</a:t>
                      </a:r>
                      <a:endParaRPr lang="en-US" sz="1600" dirty="0">
                        <a:solidFill>
                          <a:schemeClr val="bg2"/>
                        </a:solidFill>
                      </a:endParaRPr>
                    </a:p>
                    <a:p>
                      <a:pPr algn="l" rtl="0"/>
                      <a:r>
                        <a:rPr lang="en-US" sz="1600" dirty="0"/>
                        <a:t>Description : </a:t>
                      </a:r>
                      <a:r>
                        <a:rPr lang="en-US" sz="1800" b="0" i="0" kern="1200" dirty="0">
                          <a:solidFill>
                            <a:schemeClr val="bg2"/>
                          </a:solidFill>
                          <a:effectLst/>
                          <a:latin typeface="+mn-lt"/>
                          <a:ea typeface="+mn-ea"/>
                          <a:cs typeface="+mn-cs"/>
                        </a:rPr>
                        <a:t>This data flow represents the information related to the </a:t>
                      </a:r>
                      <a:r>
                        <a:rPr lang="en-US" sz="1800" b="0" i="0" u="sng" kern="1200" dirty="0">
                          <a:solidFill>
                            <a:schemeClr val="bg2"/>
                          </a:solidFill>
                          <a:effectLst/>
                          <a:latin typeface="+mn-lt"/>
                          <a:ea typeface="+mn-ea"/>
                          <a:cs typeface="+mn-cs"/>
                        </a:rPr>
                        <a:t>medicine</a:t>
                      </a:r>
                      <a:r>
                        <a:rPr lang="en-US" sz="1800" b="0" i="0" kern="1200" dirty="0">
                          <a:solidFill>
                            <a:schemeClr val="bg2"/>
                          </a:solidFill>
                          <a:effectLst/>
                          <a:latin typeface="+mn-lt"/>
                          <a:ea typeface="+mn-ea"/>
                          <a:cs typeface="+mn-cs"/>
                        </a:rPr>
                        <a:t>, including their personal details, medical history, and current condition</a:t>
                      </a:r>
                      <a:endParaRPr lang="en-US" dirty="0"/>
                    </a:p>
                  </a:txBody>
                  <a:tcPr/>
                </a:tc>
                <a:tc hMerge="1">
                  <a:txBody>
                    <a:bodyPr/>
                    <a:lstStyle/>
                    <a:p>
                      <a:endParaRPr lang="en-US"/>
                    </a:p>
                  </a:txBody>
                  <a:tcPr/>
                </a:tc>
                <a:extLst>
                  <a:ext uri="{0D108BD9-81ED-4DB2-BD59-A6C34878D82A}">
                    <a16:rowId xmlns:a16="http://schemas.microsoft.com/office/drawing/2014/main" val="1308154769"/>
                  </a:ext>
                </a:extLst>
              </a:tr>
              <a:tr h="6594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b="1" dirty="0">
                          <a:solidFill>
                            <a:srgbClr val="00B050"/>
                          </a:solidFill>
                        </a:rPr>
                        <a:t>medicine</a:t>
                      </a:r>
                      <a:r>
                        <a:rPr lang="en-US" dirty="0">
                          <a:solidFill>
                            <a:srgbClr val="00B050"/>
                          </a:solidFill>
                        </a:rPr>
                        <a:t>                                              </a:t>
                      </a:r>
                      <a:endParaRPr lang="en-US" dirty="0">
                        <a:solidFill>
                          <a:schemeClr val="bg1"/>
                        </a:solidFill>
                      </a:endParaRPr>
                    </a:p>
                    <a:p>
                      <a:pPr algn="l" rtl="0"/>
                      <a:endParaRPr lang="en-US" dirty="0"/>
                    </a:p>
                  </a:txBody>
                  <a:tcPr>
                    <a:lnR w="381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Destination  </a:t>
                      </a:r>
                      <a:r>
                        <a:rPr lang="en-US" u="sng" dirty="0">
                          <a:solidFill>
                            <a:srgbClr val="00B050"/>
                          </a:solidFill>
                        </a:rPr>
                        <a:t>storge in database</a:t>
                      </a:r>
                    </a:p>
                    <a:p>
                      <a:pPr algn="l" rtl="0"/>
                      <a:endParaRPr lang="en-US" dirty="0"/>
                    </a:p>
                  </a:txBody>
                  <a:tcPr>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17838952"/>
                  </a:ext>
                </a:extLst>
              </a:tr>
              <a:tr h="1114872">
                <a:tc gridSpan="2">
                  <a:txBody>
                    <a:bodyPr/>
                    <a:lstStyle/>
                    <a:p>
                      <a:pPr algn="l" rtl="0"/>
                      <a:r>
                        <a:rPr lang="en-US" sz="1400" dirty="0"/>
                        <a:t>Type of Data Flow</a:t>
                      </a:r>
                    </a:p>
                    <a:p>
                      <a:pPr algn="l" rtl="0"/>
                      <a:r>
                        <a:rPr lang="en-US" sz="2000" u="none" strike="noStrike" kern="1200" baseline="0" dirty="0"/>
                        <a:t>   </a:t>
                      </a:r>
                      <a:r>
                        <a:rPr lang="en-US" sz="1800" u="none" strike="noStrike" kern="1200" baseline="0" dirty="0"/>
                        <a:t>File      Screen        Report       Form     Internal</a:t>
                      </a:r>
                      <a:endParaRPr lang="en-US" sz="2400" dirty="0">
                        <a:solidFill>
                          <a:schemeClr val="accent2"/>
                        </a:solidFill>
                      </a:endParaRPr>
                    </a:p>
                    <a:p>
                      <a:pPr algn="l" rtl="0"/>
                      <a:endParaRPr lang="en-US" dirty="0"/>
                    </a:p>
                  </a:txBody>
                  <a:tcPr/>
                </a:tc>
                <a:tc hMerge="1">
                  <a:txBody>
                    <a:bodyPr/>
                    <a:lstStyle/>
                    <a:p>
                      <a:endParaRPr lang="en-US"/>
                    </a:p>
                  </a:txBody>
                  <a:tcPr>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18576671"/>
                  </a:ext>
                </a:extLst>
              </a:tr>
              <a:tr h="6594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structure  </a:t>
                      </a:r>
                      <a:r>
                        <a:rPr lang="en-US" b="1" dirty="0">
                          <a:solidFill>
                            <a:srgbClr val="00B050"/>
                          </a:solidFill>
                        </a:rPr>
                        <a:t>medicine database</a:t>
                      </a:r>
                    </a:p>
                    <a:p>
                      <a:pPr algn="l" rtl="0"/>
                      <a:endParaRPr lang="en-US" dirty="0"/>
                    </a:p>
                  </a:txBody>
                  <a:tcPr>
                    <a:lnR w="381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Volume/time     </a:t>
                      </a:r>
                      <a:r>
                        <a:rPr lang="en-US" sz="1800" u="none" strike="noStrike" cap="none" dirty="0">
                          <a:solidFill>
                            <a:srgbClr val="00B050"/>
                          </a:solidFill>
                        </a:rPr>
                        <a:t>2/Days</a:t>
                      </a:r>
                    </a:p>
                    <a:p>
                      <a:pPr algn="l" rtl="0"/>
                      <a:endParaRPr lang="en-US" dirty="0"/>
                    </a:p>
                  </a:txBody>
                  <a:tcPr>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95793820"/>
                  </a:ext>
                </a:extLst>
              </a:tr>
              <a:tr h="659491">
                <a:tc gridSpan="2">
                  <a:txBody>
                    <a:bodyPr/>
                    <a:lstStyle/>
                    <a:p>
                      <a:pPr algn="l" rtl="0"/>
                      <a:r>
                        <a:rPr lang="en-US" u="none" dirty="0"/>
                        <a:t>Comments </a:t>
                      </a:r>
                      <a:r>
                        <a:rPr lang="en-US" u="none" baseline="0" dirty="0"/>
                        <a:t>: </a:t>
                      </a:r>
                      <a:r>
                        <a:rPr lang="en-US" sz="1800" b="0" i="0" u="none" kern="1200" dirty="0">
                          <a:solidFill>
                            <a:srgbClr val="00B050"/>
                          </a:solidFill>
                          <a:effectLst/>
                          <a:latin typeface="+mn-lt"/>
                          <a:ea typeface="+mn-ea"/>
                          <a:cs typeface="+mn-cs"/>
                        </a:rPr>
                        <a:t>This data flow is critical for maintaining accurate and up-to-date </a:t>
                      </a:r>
                      <a:r>
                        <a:rPr lang="en-US" sz="1800" b="1" i="0" u="sng" kern="1200" dirty="0">
                          <a:solidFill>
                            <a:srgbClr val="00B050"/>
                          </a:solidFill>
                          <a:effectLst/>
                          <a:latin typeface="+mn-lt"/>
                          <a:ea typeface="+mn-ea"/>
                          <a:cs typeface="+mn-cs"/>
                        </a:rPr>
                        <a:t>medicine record </a:t>
                      </a:r>
                      <a:r>
                        <a:rPr lang="en-US" sz="1800" b="0" i="0" u="none" kern="1200" dirty="0">
                          <a:solidFill>
                            <a:srgbClr val="00B050"/>
                          </a:solidFill>
                          <a:effectLst/>
                          <a:latin typeface="+mn-lt"/>
                          <a:ea typeface="+mn-ea"/>
                          <a:cs typeface="+mn-cs"/>
                        </a:rPr>
                        <a:t>throughout the </a:t>
                      </a:r>
                      <a:r>
                        <a:rPr lang="en-US" sz="1800" b="1" i="0" u="sng" kern="1200" dirty="0">
                          <a:solidFill>
                            <a:srgbClr val="00B050"/>
                          </a:solidFill>
                          <a:effectLst/>
                          <a:latin typeface="+mn-lt"/>
                          <a:ea typeface="+mn-ea"/>
                          <a:cs typeface="+mn-cs"/>
                        </a:rPr>
                        <a:t>pharmacy management system</a:t>
                      </a:r>
                      <a:r>
                        <a:rPr lang="en-US" sz="1800" b="0" i="0" u="none" kern="1200" dirty="0">
                          <a:solidFill>
                            <a:schemeClr val="dk1"/>
                          </a:solidFill>
                          <a:effectLst/>
                          <a:latin typeface="+mn-lt"/>
                          <a:ea typeface="+mn-ea"/>
                          <a:cs typeface="+mn-cs"/>
                        </a:rPr>
                        <a:t>.</a:t>
                      </a:r>
                      <a:endParaRPr lang="en-US" u="none" baseline="0" dirty="0"/>
                    </a:p>
                  </a:txBody>
                  <a:tcPr/>
                </a:tc>
                <a:tc hMerge="1">
                  <a:txBody>
                    <a:bodyPr/>
                    <a:lstStyle/>
                    <a:p>
                      <a:endParaRPr lang="en-US" dirty="0"/>
                    </a:p>
                  </a:txBody>
                  <a:tcPr>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141085249"/>
                  </a:ext>
                </a:extLst>
              </a:tr>
            </a:tbl>
          </a:graphicData>
        </a:graphic>
      </p:graphicFrame>
      <p:sp>
        <p:nvSpPr>
          <p:cNvPr id="5" name="Star: 5 Points 4">
            <a:extLst>
              <a:ext uri="{FF2B5EF4-FFF2-40B4-BE49-F238E27FC236}">
                <a16:creationId xmlns:a16="http://schemas.microsoft.com/office/drawing/2014/main" id="{C629C4A7-68DE-6842-7E75-0A5770D330ED}"/>
              </a:ext>
            </a:extLst>
          </p:cNvPr>
          <p:cNvSpPr/>
          <p:nvPr/>
        </p:nvSpPr>
        <p:spPr>
          <a:xfrm>
            <a:off x="3195685" y="4289196"/>
            <a:ext cx="509049" cy="46191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25009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70894-1949-F9EC-613E-64D351CD0191}"/>
              </a:ext>
            </a:extLst>
          </p:cNvPr>
          <p:cNvSpPr txBox="1">
            <a:spLocks/>
          </p:cNvSpPr>
          <p:nvPr/>
        </p:nvSpPr>
        <p:spPr>
          <a:xfrm>
            <a:off x="1143865" y="354272"/>
            <a:ext cx="9603275" cy="1049235"/>
          </a:xfrm>
          <a:prstGeom prst="rect">
            <a:avLst/>
          </a:prstGeom>
        </p:spPr>
        <p:txBody>
          <a:bodyPr>
            <a:normAutofit fontScale="90000" lnSpcReduction="20000"/>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b="1" dirty="0">
                <a:effectLst>
                  <a:outerShdw blurRad="38100" dist="38100" dir="2700000" algn="tl">
                    <a:srgbClr val="000000">
                      <a:alpha val="43137"/>
                    </a:srgbClr>
                  </a:outerShdw>
                </a:effectLst>
              </a:rPr>
              <a:t>Data Dictionary – </a:t>
            </a:r>
            <a:r>
              <a:rPr lang="en-US" sz="3200" b="1" dirty="0">
                <a:solidFill>
                  <a:schemeClr val="accent2"/>
                </a:solidFill>
                <a:effectLst>
                  <a:outerShdw blurRad="38100" dist="38100" dir="2700000" algn="tl">
                    <a:srgbClr val="000000">
                      <a:alpha val="43137"/>
                    </a:srgbClr>
                  </a:outerShdw>
                </a:effectLst>
              </a:rPr>
              <a:t>Data Flow</a:t>
            </a:r>
            <a:br>
              <a:rPr lang="en-US" dirty="0">
                <a:solidFill>
                  <a:schemeClr val="bg1">
                    <a:lumMod val="65000"/>
                  </a:schemeClr>
                </a:solidFill>
              </a:rPr>
            </a:br>
            <a:endParaRPr lang="en-US" dirty="0"/>
          </a:p>
        </p:txBody>
      </p:sp>
      <p:graphicFrame>
        <p:nvGraphicFramePr>
          <p:cNvPr id="3" name="Content Placeholder 3">
            <a:extLst>
              <a:ext uri="{FF2B5EF4-FFF2-40B4-BE49-F238E27FC236}">
                <a16:creationId xmlns:a16="http://schemas.microsoft.com/office/drawing/2014/main" id="{5A70D729-7CF2-AB27-A629-BB87FB6F02A9}"/>
              </a:ext>
            </a:extLst>
          </p:cNvPr>
          <p:cNvGraphicFramePr>
            <a:graphicFrameLocks/>
          </p:cNvGraphicFramePr>
          <p:nvPr>
            <p:extLst>
              <p:ext uri="{D42A27DB-BD31-4B8C-83A1-F6EECF244321}">
                <p14:modId xmlns:p14="http://schemas.microsoft.com/office/powerpoint/2010/main" val="1486165895"/>
              </p:ext>
            </p:extLst>
          </p:nvPr>
        </p:nvGraphicFramePr>
        <p:xfrm>
          <a:off x="1143866" y="1407217"/>
          <a:ext cx="9603275" cy="5096511"/>
        </p:xfrm>
        <a:graphic>
          <a:graphicData uri="http://schemas.openxmlformats.org/drawingml/2006/table">
            <a:tbl>
              <a:tblPr firstRow="1" bandRow="1">
                <a:tableStyleId>{5C22544A-7EE6-4342-B048-85BDC9FD1C3A}</a:tableStyleId>
              </a:tblPr>
              <a:tblGrid>
                <a:gridCol w="4187825">
                  <a:extLst>
                    <a:ext uri="{9D8B030D-6E8A-4147-A177-3AD203B41FA5}">
                      <a16:colId xmlns:a16="http://schemas.microsoft.com/office/drawing/2014/main" val="2775551277"/>
                    </a:ext>
                  </a:extLst>
                </a:gridCol>
                <a:gridCol w="5415450">
                  <a:extLst>
                    <a:ext uri="{9D8B030D-6E8A-4147-A177-3AD203B41FA5}">
                      <a16:colId xmlns:a16="http://schemas.microsoft.com/office/drawing/2014/main" val="926152316"/>
                    </a:ext>
                  </a:extLst>
                </a:gridCol>
              </a:tblGrid>
              <a:tr h="1831976">
                <a:tc gridSpan="2">
                  <a:txBody>
                    <a:bodyPr/>
                    <a:lstStyle/>
                    <a:p>
                      <a:pPr algn="ctr" rtl="0"/>
                      <a:r>
                        <a:rPr lang="en-US" sz="1800" b="1" u="none" dirty="0"/>
                        <a:t>Data Flow Description</a:t>
                      </a:r>
                      <a:r>
                        <a:rPr lang="en-US" sz="1800" b="1" u="none" baseline="0" dirty="0"/>
                        <a:t> </a:t>
                      </a:r>
                      <a:r>
                        <a:rPr lang="en-US" sz="1800" b="1" u="none" dirty="0"/>
                        <a:t>Form</a:t>
                      </a:r>
                    </a:p>
                    <a:p>
                      <a:pPr algn="l" rtl="0"/>
                      <a:r>
                        <a:rPr lang="en-US" sz="1600" b="1" u="none" dirty="0"/>
                        <a:t>ID: </a:t>
                      </a:r>
                      <a:r>
                        <a:rPr lang="en-US" sz="1600" b="1" u="none" dirty="0">
                          <a:solidFill>
                            <a:schemeClr val="accent1">
                              <a:lumMod val="50000"/>
                            </a:schemeClr>
                          </a:solidFill>
                          <a:effectLst/>
                        </a:rPr>
                        <a:t>2</a:t>
                      </a:r>
                    </a:p>
                    <a:p>
                      <a:pPr algn="l" rtl="0"/>
                      <a:r>
                        <a:rPr lang="en-US" sz="1600" b="1" u="none" dirty="0"/>
                        <a:t>Name : Pharmacy database</a:t>
                      </a:r>
                      <a:endParaRPr lang="en-US" sz="1600" b="1" u="none" dirty="0">
                        <a:solidFill>
                          <a:schemeClr val="bg2"/>
                        </a:solidFill>
                      </a:endParaRPr>
                    </a:p>
                    <a:p>
                      <a:pPr algn="l" rtl="0"/>
                      <a:r>
                        <a:rPr lang="en-US" sz="1600" b="1" u="none" dirty="0"/>
                        <a:t>Description : </a:t>
                      </a:r>
                      <a:r>
                        <a:rPr lang="en-US" sz="1800" b="1" i="0" u="none" kern="1200" dirty="0">
                          <a:solidFill>
                            <a:schemeClr val="bg2"/>
                          </a:solidFill>
                          <a:effectLst/>
                          <a:latin typeface="+mn-lt"/>
                          <a:ea typeface="+mn-ea"/>
                          <a:cs typeface="+mn-cs"/>
                        </a:rPr>
                        <a:t>This data flow represents the information related to the </a:t>
                      </a:r>
                      <a:r>
                        <a:rPr lang="en-US" sz="1800" b="1" i="0" u="sng" kern="1200" dirty="0">
                          <a:solidFill>
                            <a:schemeClr val="bg2"/>
                          </a:solidFill>
                          <a:effectLst/>
                          <a:latin typeface="+mn-lt"/>
                          <a:ea typeface="+mn-ea"/>
                          <a:cs typeface="+mn-cs"/>
                        </a:rPr>
                        <a:t>Doctor</a:t>
                      </a:r>
                      <a:r>
                        <a:rPr lang="en-US" sz="1800" b="1" i="0" u="none" kern="1200" dirty="0">
                          <a:solidFill>
                            <a:schemeClr val="bg2"/>
                          </a:solidFill>
                          <a:effectLst/>
                          <a:latin typeface="+mn-lt"/>
                          <a:ea typeface="+mn-ea"/>
                          <a:cs typeface="+mn-cs"/>
                        </a:rPr>
                        <a:t>, including their personal details, medical history, and current condition</a:t>
                      </a:r>
                      <a:endParaRPr lang="en-US" b="1" u="none" dirty="0"/>
                    </a:p>
                    <a:p>
                      <a:pPr algn="l" rtl="0"/>
                      <a:endParaRPr lang="en-US" b="0" u="none" dirty="0"/>
                    </a:p>
                  </a:txBody>
                  <a:tcPr/>
                </a:tc>
                <a:tc hMerge="1">
                  <a:txBody>
                    <a:bodyPr/>
                    <a:lstStyle/>
                    <a:p>
                      <a:endParaRPr lang="en-US"/>
                    </a:p>
                  </a:txBody>
                  <a:tcPr/>
                </a:tc>
                <a:extLst>
                  <a:ext uri="{0D108BD9-81ED-4DB2-BD59-A6C34878D82A}">
                    <a16:rowId xmlns:a16="http://schemas.microsoft.com/office/drawing/2014/main" val="1526902775"/>
                  </a:ext>
                </a:extLst>
              </a:tr>
              <a:tr h="851535">
                <a:tc>
                  <a:txBody>
                    <a:bodyPr/>
                    <a:lstStyle/>
                    <a:p>
                      <a:pPr algn="l" rtl="0"/>
                      <a:r>
                        <a:rPr lang="en-US" dirty="0"/>
                        <a:t>Source  </a:t>
                      </a:r>
                      <a:r>
                        <a:rPr lang="en-US" b="1" dirty="0">
                          <a:solidFill>
                            <a:srgbClr val="00B050"/>
                          </a:solidFill>
                        </a:rPr>
                        <a:t>Doctor</a:t>
                      </a:r>
                      <a:endParaRPr lang="en-US" dirty="0"/>
                    </a:p>
                  </a:txBody>
                  <a:tcPr>
                    <a:lnR w="381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Destination  </a:t>
                      </a:r>
                      <a:r>
                        <a:rPr lang="en-US" u="sng" dirty="0">
                          <a:solidFill>
                            <a:srgbClr val="00B050"/>
                          </a:solidFill>
                        </a:rPr>
                        <a:t>Doctor use System for sell</a:t>
                      </a:r>
                    </a:p>
                    <a:p>
                      <a:pPr algn="l" rtl="0"/>
                      <a:endParaRPr lang="en-US" dirty="0"/>
                    </a:p>
                  </a:txBody>
                  <a:tcPr>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83321995"/>
                  </a:ext>
                </a:extLst>
              </a:tr>
              <a:tr h="750989">
                <a:tc gridSpan="2">
                  <a:txBody>
                    <a:bodyPr/>
                    <a:lstStyle/>
                    <a:p>
                      <a:pPr algn="l" rtl="0"/>
                      <a:r>
                        <a:rPr lang="en-US" sz="1400" dirty="0"/>
                        <a:t>Type of Data Flow</a:t>
                      </a:r>
                    </a:p>
                    <a:p>
                      <a:pPr algn="l" rtl="0"/>
                      <a:r>
                        <a:rPr lang="en-US" sz="2000" u="none" strike="noStrike" kern="1200" baseline="0" dirty="0"/>
                        <a:t>   </a:t>
                      </a:r>
                      <a:r>
                        <a:rPr lang="en-US" sz="1800" u="none" strike="noStrike" kern="1200" baseline="0" dirty="0"/>
                        <a:t>File      Screen        Report       Form     Internal</a:t>
                      </a:r>
                      <a:endParaRPr lang="en-US" sz="2400" dirty="0">
                        <a:solidFill>
                          <a:schemeClr val="accent2"/>
                        </a:solidFill>
                      </a:endParaRPr>
                    </a:p>
                    <a:p>
                      <a:pPr algn="l" rtl="0"/>
                      <a:endParaRPr lang="en-US" dirty="0"/>
                    </a:p>
                    <a:p>
                      <a:pPr algn="l" rtl="0"/>
                      <a:endParaRPr lang="en-US" dirty="0"/>
                    </a:p>
                  </a:txBody>
                  <a:tcPr/>
                </a:tc>
                <a:tc hMerge="1">
                  <a:txBody>
                    <a:bodyPr/>
                    <a:lstStyle/>
                    <a:p>
                      <a:endParaRPr lang="en-US"/>
                    </a:p>
                  </a:txBody>
                  <a:tcPr/>
                </a:tc>
                <a:extLst>
                  <a:ext uri="{0D108BD9-81ED-4DB2-BD59-A6C34878D82A}">
                    <a16:rowId xmlns:a16="http://schemas.microsoft.com/office/drawing/2014/main" val="3291966872"/>
                  </a:ext>
                </a:extLst>
              </a:tr>
              <a:tr h="851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structure  </a:t>
                      </a:r>
                      <a:r>
                        <a:rPr lang="en-US" b="1" dirty="0">
                          <a:solidFill>
                            <a:srgbClr val="00B050"/>
                          </a:solidFill>
                        </a:rPr>
                        <a:t>pharmacy database</a:t>
                      </a:r>
                    </a:p>
                    <a:p>
                      <a:pPr algn="l" rtl="0"/>
                      <a:endParaRPr lang="en-US" dirty="0"/>
                    </a:p>
                  </a:txBody>
                  <a:tcPr>
                    <a:lnR w="381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Volume/time    </a:t>
                      </a:r>
                      <a:r>
                        <a:rPr lang="en-US" sz="1800" u="none" strike="noStrike" cap="none" dirty="0">
                          <a:solidFill>
                            <a:srgbClr val="00B050"/>
                          </a:solidFill>
                        </a:rPr>
                        <a:t>1/Days</a:t>
                      </a:r>
                    </a:p>
                    <a:p>
                      <a:pPr algn="l" rtl="0"/>
                      <a:endParaRPr lang="en-US" dirty="0"/>
                    </a:p>
                  </a:txBody>
                  <a:tcPr>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04844588"/>
                  </a:ext>
                </a:extLst>
              </a:tr>
              <a:tr h="403225">
                <a:tc gridSpan="2">
                  <a:txBody>
                    <a:bodyPr/>
                    <a:lstStyle/>
                    <a:p>
                      <a:endParaRPr lang="en-US" dirty="0"/>
                    </a:p>
                  </a:txBody>
                  <a:tcPr/>
                </a:tc>
                <a:tc hMerge="1">
                  <a:txBody>
                    <a:bodyPr/>
                    <a:lstStyle/>
                    <a:p>
                      <a:endParaRPr lang="en-US"/>
                    </a:p>
                  </a:txBody>
                  <a:tcPr/>
                </a:tc>
                <a:extLst>
                  <a:ext uri="{0D108BD9-81ED-4DB2-BD59-A6C34878D82A}">
                    <a16:rowId xmlns:a16="http://schemas.microsoft.com/office/drawing/2014/main" val="1867044273"/>
                  </a:ext>
                </a:extLst>
              </a:tr>
            </a:tbl>
          </a:graphicData>
        </a:graphic>
      </p:graphicFrame>
      <p:sp>
        <p:nvSpPr>
          <p:cNvPr id="8" name="Star: 5 Points 7">
            <a:extLst>
              <a:ext uri="{FF2B5EF4-FFF2-40B4-BE49-F238E27FC236}">
                <a16:creationId xmlns:a16="http://schemas.microsoft.com/office/drawing/2014/main" id="{7E9F11E9-E7D2-27C8-4547-AC3F61AED9AE}"/>
              </a:ext>
            </a:extLst>
          </p:cNvPr>
          <p:cNvSpPr/>
          <p:nvPr/>
        </p:nvSpPr>
        <p:spPr>
          <a:xfrm>
            <a:off x="1366886" y="4685120"/>
            <a:ext cx="556182" cy="45248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42913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85EF61-742B-6A96-49E1-040788F986C1}"/>
              </a:ext>
            </a:extLst>
          </p:cNvPr>
          <p:cNvSpPr txBox="1">
            <a:spLocks/>
          </p:cNvSpPr>
          <p:nvPr/>
        </p:nvSpPr>
        <p:spPr>
          <a:xfrm>
            <a:off x="3255819" y="237900"/>
            <a:ext cx="8610600" cy="1293028"/>
          </a:xfrm>
          <a:prstGeom prst="rect">
            <a:avLst/>
          </a:prstGeom>
        </p:spPr>
        <p:txBody>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r>
              <a:rPr lang="en-US" b="1" dirty="0">
                <a:effectLst>
                  <a:outerShdw blurRad="38100" dist="38100" dir="2700000" algn="tl">
                    <a:srgbClr val="000000">
                      <a:alpha val="43137"/>
                    </a:srgbClr>
                  </a:outerShdw>
                </a:effectLst>
              </a:rPr>
              <a:t>Data Dictionary – </a:t>
            </a:r>
            <a:r>
              <a:rPr lang="en-US" sz="3200" b="1" dirty="0">
                <a:solidFill>
                  <a:schemeClr val="accent1">
                    <a:lumMod val="75000"/>
                  </a:schemeClr>
                </a:solidFill>
                <a:effectLst>
                  <a:outerShdw blurRad="38100" dist="38100" dir="2700000" algn="tl">
                    <a:srgbClr val="000000">
                      <a:alpha val="43137"/>
                    </a:srgbClr>
                  </a:outerShdw>
                </a:effectLst>
              </a:rPr>
              <a:t>Data Flow</a:t>
            </a:r>
            <a:endParaRPr lang="en-US" b="1" dirty="0">
              <a:solidFill>
                <a:schemeClr val="accent1">
                  <a:lumMod val="75000"/>
                </a:schemeClr>
              </a:solidFill>
              <a:effectLst>
                <a:outerShdw blurRad="38100" dist="38100" dir="2700000" algn="tl">
                  <a:srgbClr val="000000">
                    <a:alpha val="43137"/>
                  </a:srgbClr>
                </a:outerShdw>
              </a:effectLst>
            </a:endParaRPr>
          </a:p>
        </p:txBody>
      </p:sp>
      <p:graphicFrame>
        <p:nvGraphicFramePr>
          <p:cNvPr id="5" name="Content Placeholder 3">
            <a:extLst>
              <a:ext uri="{FF2B5EF4-FFF2-40B4-BE49-F238E27FC236}">
                <a16:creationId xmlns:a16="http://schemas.microsoft.com/office/drawing/2014/main" id="{D7BE33F6-0C99-66BC-47E6-1442996A4FFC}"/>
              </a:ext>
            </a:extLst>
          </p:cNvPr>
          <p:cNvGraphicFramePr>
            <a:graphicFrameLocks/>
          </p:cNvGraphicFramePr>
          <p:nvPr>
            <p:extLst>
              <p:ext uri="{D42A27DB-BD31-4B8C-83A1-F6EECF244321}">
                <p14:modId xmlns:p14="http://schemas.microsoft.com/office/powerpoint/2010/main" val="343205263"/>
              </p:ext>
            </p:extLst>
          </p:nvPr>
        </p:nvGraphicFramePr>
        <p:xfrm>
          <a:off x="685800" y="1541377"/>
          <a:ext cx="10820400" cy="4941094"/>
        </p:xfrm>
        <a:graphic>
          <a:graphicData uri="http://schemas.openxmlformats.org/drawingml/2006/table">
            <a:tbl>
              <a:tblPr firstRow="1" bandRow="1">
                <a:tableStyleId>{5C22544A-7EE6-4342-B048-85BDC9FD1C3A}</a:tableStyleId>
              </a:tblPr>
              <a:tblGrid>
                <a:gridCol w="3606800">
                  <a:extLst>
                    <a:ext uri="{9D8B030D-6E8A-4147-A177-3AD203B41FA5}">
                      <a16:colId xmlns:a16="http://schemas.microsoft.com/office/drawing/2014/main" val="3064825257"/>
                    </a:ext>
                  </a:extLst>
                </a:gridCol>
                <a:gridCol w="3606800">
                  <a:extLst>
                    <a:ext uri="{9D8B030D-6E8A-4147-A177-3AD203B41FA5}">
                      <a16:colId xmlns:a16="http://schemas.microsoft.com/office/drawing/2014/main" val="856521480"/>
                    </a:ext>
                  </a:extLst>
                </a:gridCol>
                <a:gridCol w="3606800">
                  <a:extLst>
                    <a:ext uri="{9D8B030D-6E8A-4147-A177-3AD203B41FA5}">
                      <a16:colId xmlns:a16="http://schemas.microsoft.com/office/drawing/2014/main" val="861055980"/>
                    </a:ext>
                  </a:extLst>
                </a:gridCol>
              </a:tblGrid>
              <a:tr h="1422111">
                <a:tc gridSpan="3">
                  <a:txBody>
                    <a:bodyPr/>
                    <a:lstStyle/>
                    <a:p>
                      <a:pPr algn="ctr" rtl="0"/>
                      <a:r>
                        <a:rPr lang="en-US" sz="1800" b="1" u="sng" dirty="0"/>
                        <a:t>Data Flow Description</a:t>
                      </a:r>
                      <a:r>
                        <a:rPr lang="en-US" sz="1800" b="1" u="sng" baseline="0" dirty="0"/>
                        <a:t> </a:t>
                      </a:r>
                      <a:r>
                        <a:rPr lang="en-US" sz="1800" b="1" u="sng" dirty="0"/>
                        <a:t>Form</a:t>
                      </a:r>
                    </a:p>
                    <a:p>
                      <a:pPr algn="l" rtl="0"/>
                      <a:r>
                        <a:rPr lang="en-US" sz="1600" b="1" dirty="0"/>
                        <a:t>ID:</a:t>
                      </a:r>
                      <a:r>
                        <a:rPr lang="en-US" sz="1600" b="1" dirty="0">
                          <a:solidFill>
                            <a:schemeClr val="bg2"/>
                          </a:solidFill>
                        </a:rPr>
                        <a:t>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Name</a:t>
                      </a:r>
                      <a:r>
                        <a:rPr lang="en-US" sz="1600" b="1" baseline="0" dirty="0"/>
                        <a:t> </a:t>
                      </a:r>
                      <a:r>
                        <a:rPr lang="en-US" sz="1600" b="1" dirty="0">
                          <a:solidFill>
                            <a:schemeClr val="bg1"/>
                          </a:solidFill>
                        </a:rPr>
                        <a:t>: </a:t>
                      </a:r>
                      <a:r>
                        <a:rPr lang="en-US" sz="1800" b="1" dirty="0">
                          <a:solidFill>
                            <a:schemeClr val="bg2"/>
                          </a:solidFill>
                        </a:rPr>
                        <a:t>Medication Inventory</a:t>
                      </a:r>
                      <a:endParaRPr lang="en-US" b="1" dirty="0">
                        <a:solidFill>
                          <a:schemeClr val="bg2"/>
                        </a:solidFill>
                      </a:endParaRPr>
                    </a:p>
                    <a:p>
                      <a:pPr algn="l" rtl="0"/>
                      <a:r>
                        <a:rPr lang="en-US" sz="1600" b="1" dirty="0"/>
                        <a:t>Description : </a:t>
                      </a:r>
                      <a:r>
                        <a:rPr lang="en-US" sz="1800" b="1" i="0" kern="1200" dirty="0">
                          <a:solidFill>
                            <a:schemeClr val="bg2"/>
                          </a:solidFill>
                          <a:effectLst/>
                          <a:latin typeface="+mn-lt"/>
                          <a:ea typeface="+mn-ea"/>
                          <a:cs typeface="+mn-cs"/>
                        </a:rPr>
                        <a:t>Orders from healthcare providers for specific medications to be administered to patients.</a:t>
                      </a:r>
                      <a:endParaRPr lang="en-US" sz="1600" b="1" dirty="0">
                        <a:solidFill>
                          <a:schemeClr val="bg2"/>
                        </a:solidFill>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36056671"/>
                  </a:ext>
                </a:extLst>
              </a:tr>
              <a:tr h="779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800" b="1" dirty="0">
                          <a:solidFill>
                            <a:schemeClr val="accent6"/>
                          </a:solidFill>
                          <a:sym typeface="+mn-ea"/>
                        </a:rPr>
                        <a:t>Pharmacy Database</a:t>
                      </a:r>
                      <a:endParaRPr lang="en-US" sz="1800" b="1" dirty="0">
                        <a:solidFill>
                          <a:schemeClr val="accent6"/>
                        </a:solidFill>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Destination  </a:t>
                      </a:r>
                      <a:r>
                        <a:rPr lang="en-US" b="1" dirty="0">
                          <a:solidFill>
                            <a:schemeClr val="accent6"/>
                          </a:solidFill>
                        </a:rPr>
                        <a:t>Medication delivery</a:t>
                      </a:r>
                    </a:p>
                  </a:txBody>
                  <a:tcPr/>
                </a:tc>
                <a:tc hMerge="1">
                  <a:txBody>
                    <a:bodyPr/>
                    <a:lstStyle/>
                    <a:p>
                      <a:endParaRPr lang="en-US"/>
                    </a:p>
                  </a:txBody>
                  <a:tcPr/>
                </a:tc>
                <a:extLst>
                  <a:ext uri="{0D108BD9-81ED-4DB2-BD59-A6C34878D82A}">
                    <a16:rowId xmlns:a16="http://schemas.microsoft.com/office/drawing/2014/main" val="3306607356"/>
                  </a:ext>
                </a:extLst>
              </a:tr>
              <a:tr h="1105663">
                <a:tc gridSpan="3">
                  <a:txBody>
                    <a:bodyPr/>
                    <a:lstStyle/>
                    <a:p>
                      <a:pPr algn="l" rtl="0"/>
                      <a:r>
                        <a:rPr lang="en-US" sz="1800" b="1" dirty="0"/>
                        <a:t>Type of Data Flow</a:t>
                      </a:r>
                    </a:p>
                    <a:p>
                      <a:pPr algn="l" rtl="0"/>
                      <a:r>
                        <a:rPr lang="en-US" sz="1600" b="1" u="none" strike="noStrike" kern="1200" baseline="0" dirty="0"/>
                        <a:t>   </a:t>
                      </a:r>
                      <a:r>
                        <a:rPr lang="en-US" sz="1400" b="1" u="none" strike="noStrike" kern="1200" baseline="0" dirty="0"/>
                        <a:t>File      Screen        Report       Form     Internal</a:t>
                      </a:r>
                      <a:endParaRPr lang="en-US" sz="1800" b="1" dirty="0">
                        <a:solidFill>
                          <a:schemeClr val="accent2"/>
                        </a:solidFill>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43937787"/>
                  </a:ext>
                </a:extLst>
              </a:tr>
              <a:tr h="77994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Data structure  </a:t>
                      </a:r>
                      <a:r>
                        <a:rPr lang="en-US" sz="1800" b="1" dirty="0">
                          <a:solidFill>
                            <a:schemeClr val="accent6"/>
                          </a:solidFill>
                          <a:sym typeface="+mn-ea"/>
                        </a:rPr>
                        <a:t>Pharmacy Database</a:t>
                      </a:r>
                      <a:endParaRPr lang="en-US" sz="1800" b="1" dirty="0">
                        <a:solidFill>
                          <a:schemeClr val="accent6"/>
                        </a:solidFill>
                      </a:endParaRPr>
                    </a:p>
                  </a:txBody>
                  <a:tcPr/>
                </a:tc>
                <a:tc hMerge="1">
                  <a:txBody>
                    <a:bodyPr/>
                    <a:lstStyle/>
                    <a:p>
                      <a:endParaRPr lang="en-US"/>
                    </a:p>
                  </a:txBody>
                  <a:tcPr/>
                </a:tc>
                <a:tc>
                  <a:txBody>
                    <a:bodyPr/>
                    <a:lstStyle/>
                    <a:p>
                      <a:pPr algn="l" rtl="0"/>
                      <a:r>
                        <a:rPr lang="en-US" b="1" dirty="0"/>
                        <a:t>Volume/time </a:t>
                      </a:r>
                      <a:r>
                        <a:rPr lang="en-US" sz="1800" b="1" u="none" strike="noStrike" cap="none" dirty="0">
                          <a:solidFill>
                            <a:srgbClr val="00B050"/>
                          </a:solidFill>
                        </a:rPr>
                        <a:t>400/Month</a:t>
                      </a:r>
                      <a:endParaRPr lang="en-US" b="1" dirty="0"/>
                    </a:p>
                  </a:txBody>
                  <a:tcPr/>
                </a:tc>
                <a:extLst>
                  <a:ext uri="{0D108BD9-81ED-4DB2-BD59-A6C34878D82A}">
                    <a16:rowId xmlns:a16="http://schemas.microsoft.com/office/drawing/2014/main" val="3920414084"/>
                  </a:ext>
                </a:extLst>
              </a:tr>
              <a:tr h="779940">
                <a:tc gridSpan="3">
                  <a:txBody>
                    <a:bodyPr/>
                    <a:lstStyle/>
                    <a:p>
                      <a:pPr algn="l" rtl="0"/>
                      <a:r>
                        <a:rPr lang="en-US" b="1" dirty="0"/>
                        <a:t>Comments</a:t>
                      </a:r>
                      <a:r>
                        <a:rPr lang="en-US" sz="1800" b="1" i="0" kern="1200" dirty="0">
                          <a:solidFill>
                            <a:schemeClr val="accent6"/>
                          </a:solidFill>
                          <a:effectLst/>
                          <a:latin typeface="+mn-lt"/>
                          <a:ea typeface="+mn-ea"/>
                          <a:cs typeface="+mn-cs"/>
                        </a:rPr>
                        <a:t>.</a:t>
                      </a:r>
                      <a:r>
                        <a:rPr lang="en-US" sz="1600" b="1" i="0" kern="1200" dirty="0">
                          <a:solidFill>
                            <a:schemeClr val="accent6"/>
                          </a:solidFill>
                          <a:effectLst/>
                          <a:latin typeface="+mn-lt"/>
                          <a:ea typeface="+mn-ea"/>
                          <a:cs typeface="+mn-cs"/>
                        </a:rPr>
                        <a:t> </a:t>
                      </a:r>
                      <a:r>
                        <a:rPr lang="en-US" sz="1600" b="1" dirty="0">
                          <a:solidFill>
                            <a:schemeClr val="accent6"/>
                          </a:solidFill>
                          <a:effectLst/>
                        </a:rPr>
                        <a:t>This data dictionary provides a description and attributes for each component of the Medication Inventory data flow, outlining the information associated with prescription orders, requisitions, monitoring, ordering, management, dispensing, waste management, and inventory records</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68084862"/>
                  </a:ext>
                </a:extLst>
              </a:tr>
            </a:tbl>
          </a:graphicData>
        </a:graphic>
      </p:graphicFrame>
      <p:sp>
        <p:nvSpPr>
          <p:cNvPr id="7" name="Star: 5 Points 6">
            <a:extLst>
              <a:ext uri="{FF2B5EF4-FFF2-40B4-BE49-F238E27FC236}">
                <a16:creationId xmlns:a16="http://schemas.microsoft.com/office/drawing/2014/main" id="{5301944A-9E23-9AEE-5438-BE4A57F37412}"/>
              </a:ext>
            </a:extLst>
          </p:cNvPr>
          <p:cNvSpPr/>
          <p:nvPr/>
        </p:nvSpPr>
        <p:spPr>
          <a:xfrm>
            <a:off x="895547" y="4326903"/>
            <a:ext cx="433633" cy="339365"/>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4095803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6AA84-6C07-2B0E-E9F7-320BE3FC4F46}"/>
              </a:ext>
            </a:extLst>
          </p:cNvPr>
          <p:cNvSpPr txBox="1">
            <a:spLocks/>
          </p:cNvSpPr>
          <p:nvPr/>
        </p:nvSpPr>
        <p:spPr>
          <a:xfrm>
            <a:off x="214746" y="210191"/>
            <a:ext cx="8610600" cy="1293028"/>
          </a:xfrm>
          <a:prstGeom prst="rect">
            <a:avLst/>
          </a:prstGeom>
        </p:spPr>
        <p:txBody>
          <a:bodyPr>
            <a:normAutofit fontScale="82500" lnSpcReduction="20000"/>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r>
              <a:rPr lang="en-US" dirty="0">
                <a:ln>
                  <a:noFill/>
                </a:ln>
                <a:solidFill>
                  <a:srgbClr val="FFFFFF"/>
                </a:solidFill>
                <a:effectLst/>
                <a:latin typeface="Impact"/>
                <a:cs typeface="+mj-cs"/>
              </a:rPr>
              <a:t>Data Dictionary – </a:t>
            </a:r>
            <a:r>
              <a:rPr lang="en-US" dirty="0">
                <a:ln>
                  <a:noFill/>
                </a:ln>
                <a:solidFill>
                  <a:schemeClr val="accent1">
                    <a:lumMod val="75000"/>
                  </a:schemeClr>
                </a:solidFill>
                <a:effectLst/>
                <a:latin typeface="Impact"/>
                <a:cs typeface="+mj-cs"/>
              </a:rPr>
              <a:t>Data Flow</a:t>
            </a:r>
            <a:br>
              <a:rPr lang="en-US" dirty="0">
                <a:ln>
                  <a:noFill/>
                </a:ln>
                <a:solidFill>
                  <a:srgbClr val="70AD47"/>
                </a:solidFill>
                <a:effectLst/>
                <a:latin typeface="Impact"/>
                <a:cs typeface="+mj-cs"/>
              </a:rPr>
            </a:br>
            <a:br>
              <a:rPr lang="en-US" dirty="0">
                <a:ln>
                  <a:noFill/>
                </a:ln>
                <a:solidFill>
                  <a:schemeClr val="accent1">
                    <a:lumMod val="75000"/>
                  </a:schemeClr>
                </a:solidFill>
                <a:effectLst/>
                <a:latin typeface="Impact"/>
                <a:cs typeface="+mj-cs"/>
              </a:rPr>
            </a:br>
            <a:r>
              <a:rPr lang="en-US" sz="3200" dirty="0">
                <a:ln>
                  <a:noFill/>
                </a:ln>
                <a:solidFill>
                  <a:schemeClr val="accent1">
                    <a:lumMod val="75000"/>
                  </a:schemeClr>
                </a:solidFill>
                <a:effectLst/>
                <a:latin typeface="Calibri"/>
                <a:cs typeface="Calibri"/>
                <a:sym typeface="Calibri"/>
              </a:rPr>
              <a:t>Element Data:</a:t>
            </a:r>
            <a:endParaRPr lang="en-US" dirty="0">
              <a:solidFill>
                <a:schemeClr val="accent1">
                  <a:lumMod val="75000"/>
                </a:schemeClr>
              </a:solidFill>
            </a:endParaRPr>
          </a:p>
        </p:txBody>
      </p:sp>
      <p:graphicFrame>
        <p:nvGraphicFramePr>
          <p:cNvPr id="3" name="Content Placeholder 6">
            <a:extLst>
              <a:ext uri="{FF2B5EF4-FFF2-40B4-BE49-F238E27FC236}">
                <a16:creationId xmlns:a16="http://schemas.microsoft.com/office/drawing/2014/main" id="{3F5B4DD9-28A0-5593-907F-9DD25C4E8E84}"/>
              </a:ext>
            </a:extLst>
          </p:cNvPr>
          <p:cNvGraphicFramePr>
            <a:graphicFrameLocks/>
          </p:cNvGraphicFramePr>
          <p:nvPr>
            <p:extLst>
              <p:ext uri="{D42A27DB-BD31-4B8C-83A1-F6EECF244321}">
                <p14:modId xmlns:p14="http://schemas.microsoft.com/office/powerpoint/2010/main" val="2988347468"/>
              </p:ext>
            </p:extLst>
          </p:nvPr>
        </p:nvGraphicFramePr>
        <p:xfrm>
          <a:off x="1399309" y="1707278"/>
          <a:ext cx="8742219" cy="4453450"/>
        </p:xfrm>
        <a:graphic>
          <a:graphicData uri="http://schemas.openxmlformats.org/drawingml/2006/table">
            <a:tbl>
              <a:tblPr firstRow="1" bandRow="1">
                <a:tableStyleId>{5C22544A-7EE6-4342-B048-85BDC9FD1C3A}</a:tableStyleId>
              </a:tblPr>
              <a:tblGrid>
                <a:gridCol w="6363432">
                  <a:extLst>
                    <a:ext uri="{9D8B030D-6E8A-4147-A177-3AD203B41FA5}">
                      <a16:colId xmlns:a16="http://schemas.microsoft.com/office/drawing/2014/main" val="3240530680"/>
                    </a:ext>
                  </a:extLst>
                </a:gridCol>
                <a:gridCol w="2378787">
                  <a:extLst>
                    <a:ext uri="{9D8B030D-6E8A-4147-A177-3AD203B41FA5}">
                      <a16:colId xmlns:a16="http://schemas.microsoft.com/office/drawing/2014/main" val="533546404"/>
                    </a:ext>
                  </a:extLst>
                </a:gridCol>
              </a:tblGrid>
              <a:tr h="306783">
                <a:tc>
                  <a:txBody>
                    <a:bodyPr/>
                    <a:lstStyle/>
                    <a:p>
                      <a:pPr marL="0" marR="0" lvl="0" indent="0" algn="l" rtl="0">
                        <a:lnSpc>
                          <a:spcPct val="115000"/>
                        </a:lnSpc>
                        <a:spcBef>
                          <a:spcPts val="0"/>
                        </a:spcBef>
                        <a:spcAft>
                          <a:spcPts val="0"/>
                        </a:spcAft>
                        <a:buNone/>
                      </a:pPr>
                      <a:r>
                        <a:rPr lang="en-US" sz="1600" b="1" u="none" strike="noStrike" cap="none" dirty="0">
                          <a:sym typeface="Cambria"/>
                        </a:rPr>
                        <a:t>Docter name</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Name</a:t>
                      </a:r>
                      <a:endParaRPr b="1" dirty="0"/>
                    </a:p>
                  </a:txBody>
                  <a:tcPr marL="68575" marR="68575" marT="0" marB="0"/>
                </a:tc>
                <a:extLst>
                  <a:ext uri="{0D108BD9-81ED-4DB2-BD59-A6C34878D82A}">
                    <a16:rowId xmlns:a16="http://schemas.microsoft.com/office/drawing/2014/main" val="678988950"/>
                  </a:ext>
                </a:extLst>
              </a:tr>
              <a:tr h="306783">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1" u="none" strike="noStrike" cap="none" dirty="0">
                          <a:sym typeface="Cambria"/>
                        </a:rPr>
                        <a:t>Docter name</a:t>
                      </a:r>
                      <a:endParaRPr lang="en-US"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Alias</a:t>
                      </a:r>
                      <a:endParaRPr b="1" dirty="0"/>
                    </a:p>
                  </a:txBody>
                  <a:tcPr marL="68575" marR="68575" marT="0" marB="0"/>
                </a:tc>
                <a:extLst>
                  <a:ext uri="{0D108BD9-81ED-4DB2-BD59-A6C34878D82A}">
                    <a16:rowId xmlns:a16="http://schemas.microsoft.com/office/drawing/2014/main" val="403157913"/>
                  </a:ext>
                </a:extLst>
              </a:tr>
              <a:tr h="306783">
                <a:tc>
                  <a:txBody>
                    <a:bodyPr/>
                    <a:lstStyle/>
                    <a:p>
                      <a:pPr marL="0" marR="0" lvl="0" indent="0" algn="l" rtl="0">
                        <a:lnSpc>
                          <a:spcPct val="115000"/>
                        </a:lnSpc>
                        <a:spcBef>
                          <a:spcPts val="0"/>
                        </a:spcBef>
                        <a:spcAft>
                          <a:spcPts val="0"/>
                        </a:spcAft>
                        <a:buNone/>
                      </a:pPr>
                      <a:r>
                        <a:rPr lang="en-US" sz="1600" b="1" u="none" strike="noStrike" cap="none" dirty="0">
                          <a:sym typeface="Cambria"/>
                        </a:rPr>
                        <a:t>The owner of pharmacy</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Description</a:t>
                      </a:r>
                      <a:endParaRPr b="1" dirty="0"/>
                    </a:p>
                  </a:txBody>
                  <a:tcPr marL="68575" marR="68575" marT="0" marB="0"/>
                </a:tc>
                <a:extLst>
                  <a:ext uri="{0D108BD9-81ED-4DB2-BD59-A6C34878D82A}">
                    <a16:rowId xmlns:a16="http://schemas.microsoft.com/office/drawing/2014/main" val="2400484535"/>
                  </a:ext>
                </a:extLst>
              </a:tr>
              <a:tr h="306783">
                <a:tc>
                  <a:txBody>
                    <a:bodyPr/>
                    <a:lstStyle/>
                    <a:p>
                      <a:pPr marL="0" marR="0" lvl="0" indent="0" algn="l" rtl="0">
                        <a:lnSpc>
                          <a:spcPct val="115000"/>
                        </a:lnSpc>
                        <a:spcBef>
                          <a:spcPts val="0"/>
                        </a:spcBef>
                        <a:spcAft>
                          <a:spcPts val="0"/>
                        </a:spcAft>
                        <a:buNone/>
                      </a:pPr>
                      <a:r>
                        <a:rPr lang="en-US" sz="1600" b="1" u="none" strike="noStrike" cap="none" dirty="0">
                          <a:sym typeface="Cambria"/>
                        </a:rPr>
                        <a:t>120</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Length</a:t>
                      </a:r>
                      <a:endParaRPr b="1" dirty="0"/>
                    </a:p>
                  </a:txBody>
                  <a:tcPr marL="68575" marR="68575" marT="0" marB="0"/>
                </a:tc>
                <a:extLst>
                  <a:ext uri="{0D108BD9-81ED-4DB2-BD59-A6C34878D82A}">
                    <a16:rowId xmlns:a16="http://schemas.microsoft.com/office/drawing/2014/main" val="2385461575"/>
                  </a:ext>
                </a:extLst>
              </a:tr>
              <a:tr h="414400">
                <a:tc>
                  <a:txBody>
                    <a:bodyPr/>
                    <a:lstStyle/>
                    <a:p>
                      <a:pPr marL="0" marR="0" lvl="0" indent="0" algn="l" rtl="0">
                        <a:lnSpc>
                          <a:spcPct val="115000"/>
                        </a:lnSpc>
                        <a:spcBef>
                          <a:spcPts val="0"/>
                        </a:spcBef>
                        <a:spcAft>
                          <a:spcPts val="0"/>
                        </a:spcAft>
                        <a:buNone/>
                      </a:pPr>
                      <a:r>
                        <a:rPr lang="en-US" sz="1600" b="1" u="none" strike="noStrike" cap="none" dirty="0">
                          <a:sym typeface="Cambria"/>
                        </a:rPr>
                        <a:t>X(120)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Input Format</a:t>
                      </a:r>
                      <a:endParaRPr b="1" dirty="0"/>
                    </a:p>
                  </a:txBody>
                  <a:tcPr marL="68575" marR="68575" marT="0" marB="0"/>
                </a:tc>
                <a:extLst>
                  <a:ext uri="{0D108BD9-81ED-4DB2-BD59-A6C34878D82A}">
                    <a16:rowId xmlns:a16="http://schemas.microsoft.com/office/drawing/2014/main" val="1664397454"/>
                  </a:ext>
                </a:extLst>
              </a:tr>
              <a:tr h="306783">
                <a:tc>
                  <a:txBody>
                    <a:bodyPr/>
                    <a:lstStyle/>
                    <a:p>
                      <a:pPr marL="0" marR="0" lvl="0" indent="0" algn="l" rtl="0">
                        <a:lnSpc>
                          <a:spcPct val="115000"/>
                        </a:lnSpc>
                        <a:spcBef>
                          <a:spcPts val="0"/>
                        </a:spcBef>
                        <a:spcAft>
                          <a:spcPts val="0"/>
                        </a:spcAft>
                        <a:buNone/>
                      </a:pPr>
                      <a:r>
                        <a:rPr lang="en-US" sz="1600" b="1" u="none" strike="noStrike" cap="none" dirty="0">
                          <a:sym typeface="Cambria"/>
                        </a:rPr>
                        <a:t>X(60)</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Output Format</a:t>
                      </a:r>
                      <a:endParaRPr b="1" dirty="0"/>
                    </a:p>
                  </a:txBody>
                  <a:tcPr marL="68575" marR="68575" marT="0" marB="0"/>
                </a:tc>
                <a:extLst>
                  <a:ext uri="{0D108BD9-81ED-4DB2-BD59-A6C34878D82A}">
                    <a16:rowId xmlns:a16="http://schemas.microsoft.com/office/drawing/2014/main" val="3262476520"/>
                  </a:ext>
                </a:extLst>
              </a:tr>
              <a:tr h="306783">
                <a:tc>
                  <a:txBody>
                    <a:bodyPr/>
                    <a:lstStyle/>
                    <a:p>
                      <a:pPr marL="0" marR="0" lvl="0" indent="0" algn="l" rtl="0">
                        <a:lnSpc>
                          <a:spcPct val="115000"/>
                        </a:lnSpc>
                        <a:spcBef>
                          <a:spcPts val="0"/>
                        </a:spcBef>
                        <a:spcAft>
                          <a:spcPts val="0"/>
                        </a:spcAft>
                        <a:buNone/>
                      </a:pPr>
                      <a:r>
                        <a:rPr lang="en-US" sz="1600" b="1" u="none" strike="noStrike" cap="none" dirty="0">
                          <a:sym typeface="Cambria"/>
                        </a:rPr>
                        <a:t>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Default Value</a:t>
                      </a:r>
                      <a:endParaRPr b="1" dirty="0"/>
                    </a:p>
                  </a:txBody>
                  <a:tcPr marL="68575" marR="68575" marT="0" marB="0"/>
                </a:tc>
                <a:extLst>
                  <a:ext uri="{0D108BD9-81ED-4DB2-BD59-A6C34878D82A}">
                    <a16:rowId xmlns:a16="http://schemas.microsoft.com/office/drawing/2014/main" val="2534857487"/>
                  </a:ext>
                </a:extLst>
              </a:tr>
              <a:tr h="306783">
                <a:tc>
                  <a:txBody>
                    <a:bodyPr/>
                    <a:lstStyle/>
                    <a:p>
                      <a:pPr marL="0" marR="0" lvl="0" indent="0" algn="l" rtl="0">
                        <a:lnSpc>
                          <a:spcPct val="115000"/>
                        </a:lnSpc>
                        <a:spcBef>
                          <a:spcPts val="0"/>
                        </a:spcBef>
                        <a:spcAft>
                          <a:spcPts val="0"/>
                        </a:spcAft>
                        <a:buNone/>
                      </a:pPr>
                      <a:r>
                        <a:rPr lang="en-US" sz="1600" b="1" u="none" strike="noStrike" cap="none" dirty="0">
                          <a:effectLst/>
                          <a:sym typeface="Calibri"/>
                        </a:rPr>
                        <a:t>continuous</a:t>
                      </a:r>
                      <a:endParaRPr sz="1600" b="1" u="none" strike="noStrike" cap="none" dirty="0">
                        <a:effectLst/>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Continuous / Discrete</a:t>
                      </a:r>
                      <a:endParaRPr b="1" dirty="0"/>
                    </a:p>
                  </a:txBody>
                  <a:tcPr marL="68575" marR="68575" marT="0" marB="0"/>
                </a:tc>
                <a:extLst>
                  <a:ext uri="{0D108BD9-81ED-4DB2-BD59-A6C34878D82A}">
                    <a16:rowId xmlns:a16="http://schemas.microsoft.com/office/drawing/2014/main" val="946922299"/>
                  </a:ext>
                </a:extLst>
              </a:tr>
              <a:tr h="306783">
                <a:tc>
                  <a:txBody>
                    <a:bodyPr/>
                    <a:lstStyle/>
                    <a:p>
                      <a:pPr marL="0" marR="0" lvl="0" indent="0" algn="l" rtl="0">
                        <a:lnSpc>
                          <a:spcPct val="115000"/>
                        </a:lnSpc>
                        <a:spcBef>
                          <a:spcPts val="0"/>
                        </a:spcBef>
                        <a:spcAft>
                          <a:spcPts val="0"/>
                        </a:spcAft>
                        <a:buNone/>
                      </a:pPr>
                      <a:r>
                        <a:rPr lang="en-US" sz="1600" b="1" u="none" strike="noStrike" cap="none" dirty="0">
                          <a:sym typeface="Cambria"/>
                        </a:rPr>
                        <a:t>String</a:t>
                      </a:r>
                      <a:endParaRPr lang="en-US"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Type</a:t>
                      </a:r>
                      <a:endParaRPr b="1" dirty="0"/>
                    </a:p>
                  </a:txBody>
                  <a:tcPr marL="68575" marR="68575" marT="0" marB="0"/>
                </a:tc>
                <a:extLst>
                  <a:ext uri="{0D108BD9-81ED-4DB2-BD59-A6C34878D82A}">
                    <a16:rowId xmlns:a16="http://schemas.microsoft.com/office/drawing/2014/main" val="2542257699"/>
                  </a:ext>
                </a:extLst>
              </a:tr>
              <a:tr h="306783">
                <a:tc>
                  <a:txBody>
                    <a:bodyPr/>
                    <a:lstStyle/>
                    <a:p>
                      <a:pPr marL="0" marR="0" lvl="0" indent="0" algn="l" rtl="0">
                        <a:lnSpc>
                          <a:spcPct val="115000"/>
                        </a:lnSpc>
                        <a:spcBef>
                          <a:spcPts val="0"/>
                        </a:spcBef>
                        <a:spcAft>
                          <a:spcPts val="0"/>
                        </a:spcAft>
                        <a:buNone/>
                      </a:pPr>
                      <a:r>
                        <a:rPr lang="en-US" sz="1600" b="1" u="none" strike="noStrike" cap="none" dirty="0">
                          <a:sym typeface="Calibri"/>
                        </a:rPr>
                        <a:t>Base</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Base / Derived</a:t>
                      </a:r>
                      <a:endParaRPr b="1" dirty="0"/>
                    </a:p>
                  </a:txBody>
                  <a:tcPr marL="68575" marR="68575" marT="0" marB="0"/>
                </a:tc>
                <a:extLst>
                  <a:ext uri="{0D108BD9-81ED-4DB2-BD59-A6C34878D82A}">
                    <a16:rowId xmlns:a16="http://schemas.microsoft.com/office/drawing/2014/main" val="3940649861"/>
                  </a:ext>
                </a:extLst>
              </a:tr>
              <a:tr h="306783">
                <a:tc>
                  <a:txBody>
                    <a:bodyPr/>
                    <a:lstStyle/>
                    <a:p>
                      <a:pPr marL="0" marR="0" lvl="0" indent="0" algn="l" rtl="0">
                        <a:lnSpc>
                          <a:spcPct val="115000"/>
                        </a:lnSpc>
                        <a:spcBef>
                          <a:spcPts val="0"/>
                        </a:spcBef>
                        <a:spcAft>
                          <a:spcPts val="0"/>
                        </a:spcAft>
                        <a:buNone/>
                      </a:pPr>
                      <a:r>
                        <a:rPr lang="en-US" sz="1600" b="1" u="none" strike="noStrike" cap="none" dirty="0">
                          <a:sym typeface="Cambria"/>
                        </a:rPr>
                        <a:t>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Upper Limit</a:t>
                      </a:r>
                      <a:endParaRPr b="1" dirty="0"/>
                    </a:p>
                  </a:txBody>
                  <a:tcPr marL="68575" marR="68575" marT="0" marB="0"/>
                </a:tc>
                <a:extLst>
                  <a:ext uri="{0D108BD9-81ED-4DB2-BD59-A6C34878D82A}">
                    <a16:rowId xmlns:a16="http://schemas.microsoft.com/office/drawing/2014/main" val="1019292794"/>
                  </a:ext>
                </a:extLst>
              </a:tr>
              <a:tr h="306783">
                <a:tc>
                  <a:txBody>
                    <a:bodyPr/>
                    <a:lstStyle/>
                    <a:p>
                      <a:pPr marL="0" marR="0" lvl="0" indent="0" algn="l" rtl="0">
                        <a:lnSpc>
                          <a:spcPct val="115000"/>
                        </a:lnSpc>
                        <a:spcBef>
                          <a:spcPts val="0"/>
                        </a:spcBef>
                        <a:spcAft>
                          <a:spcPts val="0"/>
                        </a:spcAft>
                        <a:buNone/>
                      </a:pPr>
                      <a:r>
                        <a:rPr lang="en-US" sz="1600" b="1" u="none" strike="noStrike" cap="none" dirty="0">
                          <a:sym typeface="Cambria"/>
                        </a:rPr>
                        <a:t>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Lower Limit</a:t>
                      </a:r>
                      <a:endParaRPr b="1" dirty="0"/>
                    </a:p>
                  </a:txBody>
                  <a:tcPr marL="68575" marR="68575" marT="0" marB="0"/>
                </a:tc>
                <a:extLst>
                  <a:ext uri="{0D108BD9-81ED-4DB2-BD59-A6C34878D82A}">
                    <a16:rowId xmlns:a16="http://schemas.microsoft.com/office/drawing/2014/main" val="4036517080"/>
                  </a:ext>
                </a:extLst>
              </a:tr>
              <a:tr h="306783">
                <a:tc>
                  <a:txBody>
                    <a:bodyPr/>
                    <a:lstStyle/>
                    <a:p>
                      <a:pPr marL="0" marR="0" lvl="0" indent="0" algn="l" rtl="0">
                        <a:lnSpc>
                          <a:spcPct val="115000"/>
                        </a:lnSpc>
                        <a:spcBef>
                          <a:spcPts val="0"/>
                        </a:spcBef>
                        <a:spcAft>
                          <a:spcPts val="0"/>
                        </a:spcAft>
                        <a:buNone/>
                      </a:pPr>
                      <a:r>
                        <a:rPr lang="en-US" sz="1600" b="1" u="none" strike="noStrike" cap="none" dirty="0">
                          <a:sym typeface="Cambria"/>
                        </a:rPr>
                        <a:t>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Discrete</a:t>
                      </a:r>
                      <a:endParaRPr b="1" dirty="0"/>
                    </a:p>
                  </a:txBody>
                  <a:tcPr marL="68575" marR="68575" marT="0" marB="0"/>
                </a:tc>
                <a:extLst>
                  <a:ext uri="{0D108BD9-81ED-4DB2-BD59-A6C34878D82A}">
                    <a16:rowId xmlns:a16="http://schemas.microsoft.com/office/drawing/2014/main" val="1618493074"/>
                  </a:ext>
                </a:extLst>
              </a:tr>
              <a:tr h="357654">
                <a:tc>
                  <a:txBody>
                    <a:bodyPr/>
                    <a:lstStyle/>
                    <a:p>
                      <a:pPr marL="0" marR="0" lvl="0" indent="0" algn="l" rtl="0">
                        <a:lnSpc>
                          <a:spcPct val="115000"/>
                        </a:lnSpc>
                        <a:spcBef>
                          <a:spcPts val="0"/>
                        </a:spcBef>
                        <a:spcAft>
                          <a:spcPts val="0"/>
                        </a:spcAft>
                        <a:buNone/>
                      </a:pPr>
                      <a:r>
                        <a:rPr lang="en-US" sz="1600" b="1" u="none" strike="noStrike" cap="none" dirty="0">
                          <a:sym typeface="Calibri"/>
                        </a:rPr>
                        <a:t>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Comments</a:t>
                      </a:r>
                      <a:endParaRPr b="1" dirty="0"/>
                    </a:p>
                  </a:txBody>
                  <a:tcPr marL="68575" marR="68575" marT="0" marB="0"/>
                </a:tc>
                <a:extLst>
                  <a:ext uri="{0D108BD9-81ED-4DB2-BD59-A6C34878D82A}">
                    <a16:rowId xmlns:a16="http://schemas.microsoft.com/office/drawing/2014/main" val="2497787238"/>
                  </a:ext>
                </a:extLst>
              </a:tr>
            </a:tbl>
          </a:graphicData>
        </a:graphic>
      </p:graphicFrame>
    </p:spTree>
    <p:extLst>
      <p:ext uri="{BB962C8B-B14F-4D97-AF65-F5344CB8AC3E}">
        <p14:creationId xmlns:p14="http://schemas.microsoft.com/office/powerpoint/2010/main" val="3429917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CEAE0-4F10-F2C1-8594-CAF203AE8682}"/>
              </a:ext>
            </a:extLst>
          </p:cNvPr>
          <p:cNvSpPr txBox="1">
            <a:spLocks/>
          </p:cNvSpPr>
          <p:nvPr/>
        </p:nvSpPr>
        <p:spPr>
          <a:xfrm>
            <a:off x="8327571" y="492230"/>
            <a:ext cx="3676106" cy="1293028"/>
          </a:xfrm>
          <a:prstGeom prst="rect">
            <a:avLst/>
          </a:prstGeom>
        </p:spPr>
        <p:txBody>
          <a:bodyPr/>
          <a:lstStyle>
            <a:lvl1pPr algn="l" defTabSz="457200" rtl="1" eaLnBrk="1" latinLnBrk="0" hangingPunct="1">
              <a:spcBef>
                <a:spcPct val="0"/>
              </a:spcBef>
              <a:buNone/>
              <a:defRPr sz="3600" kern="1200" cap="all">
                <a:ln w="3175" cmpd="sng">
                  <a:noFill/>
                </a:ln>
                <a:solidFill>
                  <a:schemeClr val="tx1"/>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b="1" dirty="0">
                <a:solidFill>
                  <a:schemeClr val="tx1">
                    <a:lumMod val="85000"/>
                  </a:schemeClr>
                </a:solidFill>
                <a:effectLst>
                  <a:outerShdw blurRad="38100" dist="38100" dir="2700000" algn="tl">
                    <a:srgbClr val="000000">
                      <a:alpha val="43137"/>
                    </a:srgbClr>
                  </a:outerShdw>
                </a:effectLst>
              </a:rPr>
              <a:t>Planning phase</a:t>
            </a:r>
          </a:p>
        </p:txBody>
      </p:sp>
      <p:graphicFrame>
        <p:nvGraphicFramePr>
          <p:cNvPr id="3" name="Content Placeholder 9">
            <a:extLst>
              <a:ext uri="{FF2B5EF4-FFF2-40B4-BE49-F238E27FC236}">
                <a16:creationId xmlns:a16="http://schemas.microsoft.com/office/drawing/2014/main" id="{08B7C301-8CE6-5F8D-7ED7-ABD300221EEE}"/>
              </a:ext>
            </a:extLst>
          </p:cNvPr>
          <p:cNvGraphicFramePr>
            <a:graphicFrameLocks/>
          </p:cNvGraphicFramePr>
          <p:nvPr>
            <p:extLst>
              <p:ext uri="{D42A27DB-BD31-4B8C-83A1-F6EECF244321}">
                <p14:modId xmlns:p14="http://schemas.microsoft.com/office/powerpoint/2010/main" val="3878929587"/>
              </p:ext>
            </p:extLst>
          </p:nvPr>
        </p:nvGraphicFramePr>
        <p:xfrm>
          <a:off x="823912" y="2651760"/>
          <a:ext cx="10544175" cy="1554480"/>
        </p:xfrm>
        <a:graphic>
          <a:graphicData uri="http://schemas.openxmlformats.org/drawingml/2006/table">
            <a:tbl>
              <a:tblPr firstRow="1" bandRow="1">
                <a:tableStyleId>{5C22544A-7EE6-4342-B048-85BDC9FD1C3A}</a:tableStyleId>
              </a:tblPr>
              <a:tblGrid>
                <a:gridCol w="3514725">
                  <a:extLst>
                    <a:ext uri="{9D8B030D-6E8A-4147-A177-3AD203B41FA5}">
                      <a16:colId xmlns:a16="http://schemas.microsoft.com/office/drawing/2014/main" val="2886981730"/>
                    </a:ext>
                  </a:extLst>
                </a:gridCol>
                <a:gridCol w="3514725">
                  <a:extLst>
                    <a:ext uri="{9D8B030D-6E8A-4147-A177-3AD203B41FA5}">
                      <a16:colId xmlns:a16="http://schemas.microsoft.com/office/drawing/2014/main" val="1244783775"/>
                    </a:ext>
                  </a:extLst>
                </a:gridCol>
                <a:gridCol w="3514725">
                  <a:extLst>
                    <a:ext uri="{9D8B030D-6E8A-4147-A177-3AD203B41FA5}">
                      <a16:colId xmlns:a16="http://schemas.microsoft.com/office/drawing/2014/main" val="765098222"/>
                    </a:ext>
                  </a:extLst>
                </a:gridCol>
              </a:tblGrid>
              <a:tr h="1445079">
                <a:tc>
                  <a:txBody>
                    <a:bodyPr/>
                    <a:lstStyle/>
                    <a:p>
                      <a:pPr algn="ctr"/>
                      <a:r>
                        <a:rPr lang="en-US" sz="4800" b="1" i="1" kern="1200" dirty="0">
                          <a:solidFill>
                            <a:schemeClr val="lt1"/>
                          </a:solidFill>
                          <a:effectLst/>
                          <a:latin typeface="+mn-lt"/>
                          <a:ea typeface="+mn-ea"/>
                          <a:cs typeface="+mn-cs"/>
                        </a:rPr>
                        <a:t>System Request</a:t>
                      </a:r>
                      <a:endParaRPr lang="en-US" sz="4800" dirty="0"/>
                    </a:p>
                  </a:txBody>
                  <a:tcPr/>
                </a:tc>
                <a:tc>
                  <a:txBody>
                    <a:bodyPr/>
                    <a:lstStyle/>
                    <a:p>
                      <a:pPr algn="ctr"/>
                      <a:r>
                        <a:rPr lang="en-US" sz="4800" b="1" i="1" kern="1200" dirty="0">
                          <a:solidFill>
                            <a:schemeClr val="lt1"/>
                          </a:solidFill>
                          <a:effectLst/>
                          <a:latin typeface="+mn-lt"/>
                          <a:ea typeface="+mn-ea"/>
                          <a:cs typeface="+mn-cs"/>
                        </a:rPr>
                        <a:t>Feasibility Study</a:t>
                      </a:r>
                      <a:endParaRPr lang="en-US" sz="4800" dirty="0"/>
                    </a:p>
                  </a:txBody>
                  <a:tcPr/>
                </a:tc>
                <a:tc>
                  <a:txBody>
                    <a:bodyPr/>
                    <a:lstStyle/>
                    <a:p>
                      <a:pPr algn="ctr"/>
                      <a:r>
                        <a:rPr lang="en-US" sz="4800" b="1" i="1" kern="1200" dirty="0">
                          <a:solidFill>
                            <a:schemeClr val="lt1"/>
                          </a:solidFill>
                          <a:effectLst/>
                          <a:latin typeface="+mn-lt"/>
                          <a:ea typeface="+mn-ea"/>
                          <a:cs typeface="+mn-cs"/>
                        </a:rPr>
                        <a:t>Project Plan</a:t>
                      </a:r>
                      <a:endParaRPr lang="en-US" sz="4800" dirty="0"/>
                    </a:p>
                  </a:txBody>
                  <a:tcPr/>
                </a:tc>
                <a:extLst>
                  <a:ext uri="{0D108BD9-81ED-4DB2-BD59-A6C34878D82A}">
                    <a16:rowId xmlns:a16="http://schemas.microsoft.com/office/drawing/2014/main" val="187032754"/>
                  </a:ext>
                </a:extLst>
              </a:tr>
            </a:tbl>
          </a:graphicData>
        </a:graphic>
      </p:graphicFrame>
    </p:spTree>
    <p:extLst>
      <p:ext uri="{BB962C8B-B14F-4D97-AF65-F5344CB8AC3E}">
        <p14:creationId xmlns:p14="http://schemas.microsoft.com/office/powerpoint/2010/main" val="137757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7331-DD49-EFE5-395C-A9F40CB475F2}"/>
              </a:ext>
            </a:extLst>
          </p:cNvPr>
          <p:cNvSpPr txBox="1">
            <a:spLocks/>
          </p:cNvSpPr>
          <p:nvPr/>
        </p:nvSpPr>
        <p:spPr>
          <a:xfrm>
            <a:off x="235527" y="127064"/>
            <a:ext cx="8610600" cy="1293028"/>
          </a:xfrm>
          <a:prstGeom prst="rect">
            <a:avLst/>
          </a:prstGeom>
        </p:spPr>
        <p:txBody>
          <a:bodyPr>
            <a:normAutofit fontScale="82500" lnSpcReduction="20000"/>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r>
              <a:rPr lang="en-US" dirty="0">
                <a:ln>
                  <a:noFill/>
                </a:ln>
                <a:solidFill>
                  <a:srgbClr val="FFFFFF"/>
                </a:solidFill>
                <a:effectLst/>
                <a:latin typeface="Impact"/>
                <a:cs typeface="+mj-cs"/>
              </a:rPr>
              <a:t>Data Dictionary – </a:t>
            </a:r>
            <a:r>
              <a:rPr lang="en-US" dirty="0">
                <a:ln>
                  <a:noFill/>
                </a:ln>
                <a:solidFill>
                  <a:schemeClr val="accent1">
                    <a:lumMod val="75000"/>
                  </a:schemeClr>
                </a:solidFill>
                <a:effectLst/>
                <a:latin typeface="Impact"/>
                <a:cs typeface="+mj-cs"/>
              </a:rPr>
              <a:t>Data Flow</a:t>
            </a:r>
            <a:br>
              <a:rPr lang="en-US" dirty="0">
                <a:ln>
                  <a:noFill/>
                </a:ln>
                <a:solidFill>
                  <a:srgbClr val="70AD47"/>
                </a:solidFill>
                <a:effectLst/>
                <a:latin typeface="Impact"/>
                <a:cs typeface="+mj-cs"/>
              </a:rPr>
            </a:br>
            <a:br>
              <a:rPr lang="en-US" dirty="0">
                <a:ln>
                  <a:noFill/>
                </a:ln>
                <a:solidFill>
                  <a:schemeClr val="accent1">
                    <a:lumMod val="75000"/>
                  </a:schemeClr>
                </a:solidFill>
                <a:effectLst/>
                <a:latin typeface="Impact"/>
                <a:cs typeface="+mj-cs"/>
              </a:rPr>
            </a:br>
            <a:r>
              <a:rPr lang="en-US" sz="3200" dirty="0">
                <a:ln>
                  <a:noFill/>
                </a:ln>
                <a:solidFill>
                  <a:schemeClr val="accent1">
                    <a:lumMod val="75000"/>
                  </a:schemeClr>
                </a:solidFill>
                <a:effectLst/>
                <a:latin typeface="Calibri"/>
                <a:cs typeface="Calibri"/>
                <a:sym typeface="Calibri"/>
              </a:rPr>
              <a:t>Element Data:</a:t>
            </a:r>
            <a:endParaRPr lang="en-US" dirty="0">
              <a:solidFill>
                <a:schemeClr val="accent1">
                  <a:lumMod val="75000"/>
                </a:schemeClr>
              </a:solidFill>
            </a:endParaRPr>
          </a:p>
        </p:txBody>
      </p:sp>
      <p:graphicFrame>
        <p:nvGraphicFramePr>
          <p:cNvPr id="3" name="Content Placeholder 3">
            <a:extLst>
              <a:ext uri="{FF2B5EF4-FFF2-40B4-BE49-F238E27FC236}">
                <a16:creationId xmlns:a16="http://schemas.microsoft.com/office/drawing/2014/main" id="{3CDE3838-D297-C420-00E8-28CCA97AE37D}"/>
              </a:ext>
            </a:extLst>
          </p:cNvPr>
          <p:cNvGraphicFramePr>
            <a:graphicFrameLocks/>
          </p:cNvGraphicFramePr>
          <p:nvPr>
            <p:extLst>
              <p:ext uri="{D42A27DB-BD31-4B8C-83A1-F6EECF244321}">
                <p14:modId xmlns:p14="http://schemas.microsoft.com/office/powerpoint/2010/main" val="2425600325"/>
              </p:ext>
            </p:extLst>
          </p:nvPr>
        </p:nvGraphicFramePr>
        <p:xfrm>
          <a:off x="1704109" y="2022764"/>
          <a:ext cx="9545782" cy="4245598"/>
        </p:xfrm>
        <a:graphic>
          <a:graphicData uri="http://schemas.openxmlformats.org/drawingml/2006/table">
            <a:tbl>
              <a:tblPr firstRow="1" bandRow="1">
                <a:tableStyleId>{B301B821-A1FF-4177-AEE7-76D212191A09}</a:tableStyleId>
              </a:tblPr>
              <a:tblGrid>
                <a:gridCol w="6546289">
                  <a:extLst>
                    <a:ext uri="{9D8B030D-6E8A-4147-A177-3AD203B41FA5}">
                      <a16:colId xmlns:a16="http://schemas.microsoft.com/office/drawing/2014/main" val="2318142"/>
                    </a:ext>
                  </a:extLst>
                </a:gridCol>
                <a:gridCol w="2999493">
                  <a:extLst>
                    <a:ext uri="{9D8B030D-6E8A-4147-A177-3AD203B41FA5}">
                      <a16:colId xmlns:a16="http://schemas.microsoft.com/office/drawing/2014/main" val="1818266631"/>
                    </a:ext>
                  </a:extLst>
                </a:gridCol>
              </a:tblGrid>
              <a:tr h="36121">
                <a:tc>
                  <a:txBody>
                    <a:bodyPr/>
                    <a:lstStyle/>
                    <a:p>
                      <a:pPr marL="0" marR="0" lvl="0" indent="0" algn="l" rtl="0">
                        <a:lnSpc>
                          <a:spcPct val="115000"/>
                        </a:lnSpc>
                        <a:spcBef>
                          <a:spcPts val="0"/>
                        </a:spcBef>
                        <a:spcAft>
                          <a:spcPts val="0"/>
                        </a:spcAft>
                        <a:buNone/>
                      </a:pPr>
                      <a:r>
                        <a:rPr lang="en-US" sz="1600" b="1" u="none" strike="noStrike" cap="none" dirty="0">
                          <a:sym typeface="Cambria"/>
                        </a:rPr>
                        <a:t>Developer name</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Name</a:t>
                      </a:r>
                      <a:endParaRPr b="1" dirty="0"/>
                    </a:p>
                  </a:txBody>
                  <a:tcPr marL="68575" marR="68575" marT="0" marB="0"/>
                </a:tc>
                <a:extLst>
                  <a:ext uri="{0D108BD9-81ED-4DB2-BD59-A6C34878D82A}">
                    <a16:rowId xmlns:a16="http://schemas.microsoft.com/office/drawing/2014/main" val="2902406380"/>
                  </a:ext>
                </a:extLst>
              </a:tr>
              <a:tr h="306284">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1" u="none" strike="noStrike" cap="none" dirty="0">
                          <a:sym typeface="Cambria"/>
                        </a:rPr>
                        <a:t>Developer name</a:t>
                      </a:r>
                      <a:endParaRPr lang="en-US"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Alias</a:t>
                      </a:r>
                      <a:endParaRPr b="1" dirty="0"/>
                    </a:p>
                  </a:txBody>
                  <a:tcPr marL="68575" marR="68575" marT="0" marB="0"/>
                </a:tc>
                <a:extLst>
                  <a:ext uri="{0D108BD9-81ED-4DB2-BD59-A6C34878D82A}">
                    <a16:rowId xmlns:a16="http://schemas.microsoft.com/office/drawing/2014/main" val="970603716"/>
                  </a:ext>
                </a:extLst>
              </a:tr>
              <a:tr h="306284">
                <a:tc>
                  <a:txBody>
                    <a:bodyPr/>
                    <a:lstStyle/>
                    <a:p>
                      <a:pPr marL="0" marR="0" lvl="0" indent="0" algn="l" rtl="0">
                        <a:lnSpc>
                          <a:spcPct val="115000"/>
                        </a:lnSpc>
                        <a:spcBef>
                          <a:spcPts val="0"/>
                        </a:spcBef>
                        <a:spcAft>
                          <a:spcPts val="0"/>
                        </a:spcAft>
                        <a:buNone/>
                      </a:pPr>
                      <a:r>
                        <a:rPr lang="en-US" sz="1600" b="1" u="none" strike="noStrike" cap="none" dirty="0">
                          <a:sym typeface="Cambria"/>
                        </a:rPr>
                        <a:t>Creator of pharmacy system</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Description</a:t>
                      </a:r>
                      <a:endParaRPr b="1" dirty="0"/>
                    </a:p>
                  </a:txBody>
                  <a:tcPr marL="68575" marR="68575" marT="0" marB="0"/>
                </a:tc>
                <a:extLst>
                  <a:ext uri="{0D108BD9-81ED-4DB2-BD59-A6C34878D82A}">
                    <a16:rowId xmlns:a16="http://schemas.microsoft.com/office/drawing/2014/main" val="3232067779"/>
                  </a:ext>
                </a:extLst>
              </a:tr>
              <a:tr h="306284">
                <a:tc>
                  <a:txBody>
                    <a:bodyPr/>
                    <a:lstStyle/>
                    <a:p>
                      <a:pPr marL="0" marR="0" lvl="0" indent="0" algn="l" rtl="0">
                        <a:lnSpc>
                          <a:spcPct val="115000"/>
                        </a:lnSpc>
                        <a:spcBef>
                          <a:spcPts val="0"/>
                        </a:spcBef>
                        <a:spcAft>
                          <a:spcPts val="0"/>
                        </a:spcAft>
                        <a:buNone/>
                      </a:pPr>
                      <a:r>
                        <a:rPr lang="en-US" sz="1600" b="1" u="none" strike="noStrike" cap="none" dirty="0">
                          <a:sym typeface="Cambria"/>
                        </a:rPr>
                        <a:t>60</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Length</a:t>
                      </a:r>
                      <a:endParaRPr b="1" dirty="0"/>
                    </a:p>
                  </a:txBody>
                  <a:tcPr marL="68575" marR="68575" marT="0" marB="0"/>
                </a:tc>
                <a:extLst>
                  <a:ext uri="{0D108BD9-81ED-4DB2-BD59-A6C34878D82A}">
                    <a16:rowId xmlns:a16="http://schemas.microsoft.com/office/drawing/2014/main" val="3657870127"/>
                  </a:ext>
                </a:extLst>
              </a:tr>
              <a:tr h="306284">
                <a:tc>
                  <a:txBody>
                    <a:bodyPr/>
                    <a:lstStyle/>
                    <a:p>
                      <a:pPr marL="0" marR="0" lvl="0" indent="0" algn="l" rtl="0">
                        <a:lnSpc>
                          <a:spcPct val="115000"/>
                        </a:lnSpc>
                        <a:spcBef>
                          <a:spcPts val="0"/>
                        </a:spcBef>
                        <a:spcAft>
                          <a:spcPts val="0"/>
                        </a:spcAft>
                        <a:buNone/>
                      </a:pPr>
                      <a:r>
                        <a:rPr lang="en-US" sz="1600" b="1" u="none" strike="noStrike" cap="none" dirty="0">
                          <a:sym typeface="Cambria"/>
                        </a:rPr>
                        <a:t>X(60)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Input Format</a:t>
                      </a:r>
                      <a:endParaRPr b="1" dirty="0"/>
                    </a:p>
                  </a:txBody>
                  <a:tcPr marL="68575" marR="68575" marT="0" marB="0"/>
                </a:tc>
                <a:extLst>
                  <a:ext uri="{0D108BD9-81ED-4DB2-BD59-A6C34878D82A}">
                    <a16:rowId xmlns:a16="http://schemas.microsoft.com/office/drawing/2014/main" val="2034299479"/>
                  </a:ext>
                </a:extLst>
              </a:tr>
              <a:tr h="306284">
                <a:tc>
                  <a:txBody>
                    <a:bodyPr/>
                    <a:lstStyle/>
                    <a:p>
                      <a:pPr marL="0" marR="0" lvl="0" indent="0" algn="l" rtl="0">
                        <a:lnSpc>
                          <a:spcPct val="115000"/>
                        </a:lnSpc>
                        <a:spcBef>
                          <a:spcPts val="0"/>
                        </a:spcBef>
                        <a:spcAft>
                          <a:spcPts val="0"/>
                        </a:spcAft>
                        <a:buNone/>
                      </a:pPr>
                      <a:r>
                        <a:rPr lang="en-US" sz="1600" b="1" u="none" strike="noStrike" cap="none" dirty="0">
                          <a:sym typeface="Cambria"/>
                        </a:rPr>
                        <a:t>X(80)</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Output Format</a:t>
                      </a:r>
                      <a:endParaRPr b="1" dirty="0"/>
                    </a:p>
                  </a:txBody>
                  <a:tcPr marL="68575" marR="68575" marT="0" marB="0"/>
                </a:tc>
                <a:extLst>
                  <a:ext uri="{0D108BD9-81ED-4DB2-BD59-A6C34878D82A}">
                    <a16:rowId xmlns:a16="http://schemas.microsoft.com/office/drawing/2014/main" val="3413219496"/>
                  </a:ext>
                </a:extLst>
              </a:tr>
              <a:tr h="306284">
                <a:tc>
                  <a:txBody>
                    <a:bodyPr/>
                    <a:lstStyle/>
                    <a:p>
                      <a:pPr marL="0" marR="0" lvl="0" indent="0" algn="l" rtl="0">
                        <a:lnSpc>
                          <a:spcPct val="115000"/>
                        </a:lnSpc>
                        <a:spcBef>
                          <a:spcPts val="0"/>
                        </a:spcBef>
                        <a:spcAft>
                          <a:spcPts val="0"/>
                        </a:spcAft>
                        <a:buNone/>
                      </a:pPr>
                      <a:r>
                        <a:rPr lang="en-US" sz="1600" b="1" u="none" strike="noStrike" cap="none" dirty="0">
                          <a:sym typeface="Cambria"/>
                        </a:rPr>
                        <a:t>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Default Value</a:t>
                      </a:r>
                      <a:endParaRPr b="1" dirty="0"/>
                    </a:p>
                  </a:txBody>
                  <a:tcPr marL="68575" marR="68575" marT="0" marB="0"/>
                </a:tc>
                <a:extLst>
                  <a:ext uri="{0D108BD9-81ED-4DB2-BD59-A6C34878D82A}">
                    <a16:rowId xmlns:a16="http://schemas.microsoft.com/office/drawing/2014/main" val="4172948185"/>
                  </a:ext>
                </a:extLst>
              </a:tr>
              <a:tr h="306284">
                <a:tc>
                  <a:txBody>
                    <a:bodyPr/>
                    <a:lstStyle/>
                    <a:p>
                      <a:pPr marL="0" marR="0" lvl="0" indent="0" algn="l" rtl="0">
                        <a:lnSpc>
                          <a:spcPct val="115000"/>
                        </a:lnSpc>
                        <a:spcBef>
                          <a:spcPts val="0"/>
                        </a:spcBef>
                        <a:spcAft>
                          <a:spcPts val="0"/>
                        </a:spcAft>
                        <a:buNone/>
                      </a:pPr>
                      <a:r>
                        <a:rPr lang="en-US" sz="1600" b="1" u="none" strike="noStrike" cap="none" dirty="0">
                          <a:sym typeface="Cambria"/>
                        </a:rPr>
                        <a:t>Discrete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Continuous / Discrete</a:t>
                      </a:r>
                      <a:endParaRPr b="1" dirty="0"/>
                    </a:p>
                  </a:txBody>
                  <a:tcPr marL="68575" marR="68575" marT="0" marB="0"/>
                </a:tc>
                <a:extLst>
                  <a:ext uri="{0D108BD9-81ED-4DB2-BD59-A6C34878D82A}">
                    <a16:rowId xmlns:a16="http://schemas.microsoft.com/office/drawing/2014/main" val="1284279468"/>
                  </a:ext>
                </a:extLst>
              </a:tr>
              <a:tr h="306284">
                <a:tc>
                  <a:txBody>
                    <a:bodyPr/>
                    <a:lstStyle/>
                    <a:p>
                      <a:pPr marL="0" marR="0" lvl="0" indent="0" algn="l" rtl="0">
                        <a:lnSpc>
                          <a:spcPct val="115000"/>
                        </a:lnSpc>
                        <a:spcBef>
                          <a:spcPts val="0"/>
                        </a:spcBef>
                        <a:spcAft>
                          <a:spcPts val="0"/>
                        </a:spcAft>
                        <a:buNone/>
                      </a:pPr>
                      <a:r>
                        <a:rPr lang="en-US" sz="1600" b="1" u="none" strike="noStrike" cap="none" dirty="0">
                          <a:sym typeface="Cambria"/>
                        </a:rPr>
                        <a:t>String</a:t>
                      </a:r>
                      <a:endParaRPr lang="en-US"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Type</a:t>
                      </a:r>
                      <a:endParaRPr b="1" dirty="0"/>
                    </a:p>
                  </a:txBody>
                  <a:tcPr marL="68575" marR="68575" marT="0" marB="0"/>
                </a:tc>
                <a:extLst>
                  <a:ext uri="{0D108BD9-81ED-4DB2-BD59-A6C34878D82A}">
                    <a16:rowId xmlns:a16="http://schemas.microsoft.com/office/drawing/2014/main" val="1018637549"/>
                  </a:ext>
                </a:extLst>
              </a:tr>
              <a:tr h="306284">
                <a:tc>
                  <a:txBody>
                    <a:bodyPr/>
                    <a:lstStyle/>
                    <a:p>
                      <a:pPr marL="0" marR="0" lvl="0" indent="0" algn="l" rtl="0">
                        <a:lnSpc>
                          <a:spcPct val="115000"/>
                        </a:lnSpc>
                        <a:spcBef>
                          <a:spcPts val="0"/>
                        </a:spcBef>
                        <a:spcAft>
                          <a:spcPts val="0"/>
                        </a:spcAft>
                        <a:buNone/>
                      </a:pPr>
                      <a:r>
                        <a:rPr lang="en-US" sz="1600" b="1" u="none" strike="noStrike" cap="none" dirty="0">
                          <a:sym typeface="Calibri"/>
                        </a:rPr>
                        <a:t>Derived</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Base / Derived</a:t>
                      </a:r>
                      <a:endParaRPr b="1" dirty="0"/>
                    </a:p>
                  </a:txBody>
                  <a:tcPr marL="68575" marR="68575" marT="0" marB="0"/>
                </a:tc>
                <a:extLst>
                  <a:ext uri="{0D108BD9-81ED-4DB2-BD59-A6C34878D82A}">
                    <a16:rowId xmlns:a16="http://schemas.microsoft.com/office/drawing/2014/main" val="3758417718"/>
                  </a:ext>
                </a:extLst>
              </a:tr>
              <a:tr h="306284">
                <a:tc>
                  <a:txBody>
                    <a:bodyPr/>
                    <a:lstStyle/>
                    <a:p>
                      <a:pPr marL="0" marR="0" lvl="0" indent="0" algn="l" rtl="0">
                        <a:lnSpc>
                          <a:spcPct val="115000"/>
                        </a:lnSpc>
                        <a:spcBef>
                          <a:spcPts val="0"/>
                        </a:spcBef>
                        <a:spcAft>
                          <a:spcPts val="0"/>
                        </a:spcAft>
                        <a:buNone/>
                      </a:pPr>
                      <a:r>
                        <a:rPr lang="en-US" sz="1600" b="1" u="none" strike="noStrike" cap="none" dirty="0">
                          <a:sym typeface="Cambria"/>
                        </a:rPr>
                        <a:t>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Upper Limit</a:t>
                      </a:r>
                      <a:endParaRPr b="1" dirty="0"/>
                    </a:p>
                  </a:txBody>
                  <a:tcPr marL="68575" marR="68575" marT="0" marB="0"/>
                </a:tc>
                <a:extLst>
                  <a:ext uri="{0D108BD9-81ED-4DB2-BD59-A6C34878D82A}">
                    <a16:rowId xmlns:a16="http://schemas.microsoft.com/office/drawing/2014/main" val="3196466667"/>
                  </a:ext>
                </a:extLst>
              </a:tr>
              <a:tr h="306284">
                <a:tc>
                  <a:txBody>
                    <a:bodyPr/>
                    <a:lstStyle/>
                    <a:p>
                      <a:pPr marL="0" marR="0" lvl="0" indent="0" algn="l" rtl="0">
                        <a:lnSpc>
                          <a:spcPct val="115000"/>
                        </a:lnSpc>
                        <a:spcBef>
                          <a:spcPts val="0"/>
                        </a:spcBef>
                        <a:spcAft>
                          <a:spcPts val="0"/>
                        </a:spcAft>
                        <a:buNone/>
                      </a:pPr>
                      <a:r>
                        <a:rPr lang="en-US" sz="1600" b="1" u="none" strike="noStrike" cap="none" dirty="0">
                          <a:sym typeface="Cambria"/>
                        </a:rPr>
                        <a:t>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Lower Limit</a:t>
                      </a:r>
                      <a:endParaRPr b="1" dirty="0"/>
                    </a:p>
                  </a:txBody>
                  <a:tcPr marL="68575" marR="68575" marT="0" marB="0"/>
                </a:tc>
                <a:extLst>
                  <a:ext uri="{0D108BD9-81ED-4DB2-BD59-A6C34878D82A}">
                    <a16:rowId xmlns:a16="http://schemas.microsoft.com/office/drawing/2014/main" val="1393778562"/>
                  </a:ext>
                </a:extLst>
              </a:tr>
              <a:tr h="306284">
                <a:tc>
                  <a:txBody>
                    <a:bodyPr/>
                    <a:lstStyle/>
                    <a:p>
                      <a:pPr marL="0" marR="0" lvl="0" indent="0" algn="l" rtl="0">
                        <a:lnSpc>
                          <a:spcPct val="115000"/>
                        </a:lnSpc>
                        <a:spcBef>
                          <a:spcPts val="0"/>
                        </a:spcBef>
                        <a:spcAft>
                          <a:spcPts val="0"/>
                        </a:spcAft>
                        <a:buNone/>
                      </a:pPr>
                      <a:r>
                        <a:rPr lang="en-US" sz="1600" b="1" u="none" strike="noStrike" cap="none" dirty="0">
                          <a:sym typeface="Cambria"/>
                        </a:rPr>
                        <a:t>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Discrete</a:t>
                      </a:r>
                      <a:endParaRPr b="1" dirty="0"/>
                    </a:p>
                  </a:txBody>
                  <a:tcPr marL="68575" marR="68575" marT="0" marB="0"/>
                </a:tc>
                <a:extLst>
                  <a:ext uri="{0D108BD9-81ED-4DB2-BD59-A6C34878D82A}">
                    <a16:rowId xmlns:a16="http://schemas.microsoft.com/office/drawing/2014/main" val="2159556979"/>
                  </a:ext>
                </a:extLst>
              </a:tr>
              <a:tr h="306284">
                <a:tc>
                  <a:txBody>
                    <a:bodyPr/>
                    <a:lstStyle/>
                    <a:p>
                      <a:pPr marL="0" marR="0" lvl="0" indent="0" algn="l" rtl="0">
                        <a:lnSpc>
                          <a:spcPct val="115000"/>
                        </a:lnSpc>
                        <a:spcBef>
                          <a:spcPts val="0"/>
                        </a:spcBef>
                        <a:spcAft>
                          <a:spcPts val="0"/>
                        </a:spcAft>
                        <a:buNone/>
                      </a:pPr>
                      <a:r>
                        <a:rPr lang="en-US" sz="1600" b="1" u="none" strike="noStrike" cap="none" dirty="0">
                          <a:sym typeface="Calibri"/>
                        </a:rPr>
                        <a:t>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Comments</a:t>
                      </a:r>
                      <a:endParaRPr b="1" dirty="0"/>
                    </a:p>
                  </a:txBody>
                  <a:tcPr marL="68575" marR="68575" marT="0" marB="0"/>
                </a:tc>
                <a:extLst>
                  <a:ext uri="{0D108BD9-81ED-4DB2-BD59-A6C34878D82A}">
                    <a16:rowId xmlns:a16="http://schemas.microsoft.com/office/drawing/2014/main" val="492161043"/>
                  </a:ext>
                </a:extLst>
              </a:tr>
            </a:tbl>
          </a:graphicData>
        </a:graphic>
      </p:graphicFrame>
    </p:spTree>
    <p:extLst>
      <p:ext uri="{BB962C8B-B14F-4D97-AF65-F5344CB8AC3E}">
        <p14:creationId xmlns:p14="http://schemas.microsoft.com/office/powerpoint/2010/main" val="2451920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2C3E-8588-5EEB-87EF-FE83916D2E26}"/>
              </a:ext>
            </a:extLst>
          </p:cNvPr>
          <p:cNvSpPr txBox="1">
            <a:spLocks/>
          </p:cNvSpPr>
          <p:nvPr/>
        </p:nvSpPr>
        <p:spPr>
          <a:xfrm>
            <a:off x="249382" y="113209"/>
            <a:ext cx="8610600" cy="1293028"/>
          </a:xfrm>
          <a:prstGeom prst="rect">
            <a:avLst/>
          </a:prstGeom>
        </p:spPr>
        <p:txBody>
          <a:bodyPr>
            <a:normAutofit fontScale="82500" lnSpcReduction="20000"/>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r>
              <a:rPr lang="en-US" dirty="0">
                <a:ln>
                  <a:noFill/>
                </a:ln>
                <a:solidFill>
                  <a:srgbClr val="FFFFFF"/>
                </a:solidFill>
                <a:effectLst/>
                <a:latin typeface="Impact"/>
                <a:cs typeface="+mj-cs"/>
              </a:rPr>
              <a:t>Data Dictionary – </a:t>
            </a:r>
            <a:r>
              <a:rPr lang="en-US" dirty="0">
                <a:ln>
                  <a:noFill/>
                </a:ln>
                <a:solidFill>
                  <a:schemeClr val="accent1">
                    <a:lumMod val="75000"/>
                  </a:schemeClr>
                </a:solidFill>
                <a:effectLst/>
                <a:latin typeface="Impact"/>
                <a:cs typeface="+mj-cs"/>
              </a:rPr>
              <a:t>Data Flow</a:t>
            </a:r>
            <a:br>
              <a:rPr lang="en-US" dirty="0">
                <a:ln>
                  <a:noFill/>
                </a:ln>
                <a:solidFill>
                  <a:srgbClr val="70AD47"/>
                </a:solidFill>
                <a:effectLst/>
                <a:latin typeface="Impact"/>
                <a:cs typeface="+mj-cs"/>
              </a:rPr>
            </a:br>
            <a:br>
              <a:rPr lang="en-US" dirty="0">
                <a:ln>
                  <a:noFill/>
                </a:ln>
                <a:solidFill>
                  <a:schemeClr val="accent1">
                    <a:lumMod val="75000"/>
                  </a:schemeClr>
                </a:solidFill>
                <a:effectLst/>
                <a:latin typeface="Impact"/>
                <a:cs typeface="+mj-cs"/>
              </a:rPr>
            </a:br>
            <a:r>
              <a:rPr lang="en-US" sz="3200" dirty="0">
                <a:ln>
                  <a:noFill/>
                </a:ln>
                <a:solidFill>
                  <a:schemeClr val="accent1">
                    <a:lumMod val="75000"/>
                  </a:schemeClr>
                </a:solidFill>
                <a:effectLst/>
                <a:latin typeface="Calibri"/>
                <a:cs typeface="Calibri"/>
                <a:sym typeface="Calibri"/>
              </a:rPr>
              <a:t>Element Data:</a:t>
            </a:r>
            <a:endParaRPr lang="en-US" dirty="0">
              <a:solidFill>
                <a:schemeClr val="accent1">
                  <a:lumMod val="75000"/>
                </a:schemeClr>
              </a:solidFill>
            </a:endParaRPr>
          </a:p>
        </p:txBody>
      </p:sp>
      <p:graphicFrame>
        <p:nvGraphicFramePr>
          <p:cNvPr id="3" name="Content Placeholder 3">
            <a:extLst>
              <a:ext uri="{FF2B5EF4-FFF2-40B4-BE49-F238E27FC236}">
                <a16:creationId xmlns:a16="http://schemas.microsoft.com/office/drawing/2014/main" id="{DAAE144C-5CFC-2F41-F734-433BB69DC22B}"/>
              </a:ext>
            </a:extLst>
          </p:cNvPr>
          <p:cNvGraphicFramePr>
            <a:graphicFrameLocks/>
          </p:cNvGraphicFramePr>
          <p:nvPr>
            <p:extLst>
              <p:ext uri="{D42A27DB-BD31-4B8C-83A1-F6EECF244321}">
                <p14:modId xmlns:p14="http://schemas.microsoft.com/office/powerpoint/2010/main" val="2965059422"/>
              </p:ext>
            </p:extLst>
          </p:nvPr>
        </p:nvGraphicFramePr>
        <p:xfrm>
          <a:off x="1579417" y="1780310"/>
          <a:ext cx="9421092" cy="4199314"/>
        </p:xfrm>
        <a:graphic>
          <a:graphicData uri="http://schemas.openxmlformats.org/drawingml/2006/table">
            <a:tbl>
              <a:tblPr firstRow="1" bandRow="1">
                <a:tableStyleId>{B301B821-A1FF-4177-AEE7-76D212191A09}</a:tableStyleId>
              </a:tblPr>
              <a:tblGrid>
                <a:gridCol w="6774874">
                  <a:extLst>
                    <a:ext uri="{9D8B030D-6E8A-4147-A177-3AD203B41FA5}">
                      <a16:colId xmlns:a16="http://schemas.microsoft.com/office/drawing/2014/main" val="4226436542"/>
                    </a:ext>
                  </a:extLst>
                </a:gridCol>
                <a:gridCol w="2646218">
                  <a:extLst>
                    <a:ext uri="{9D8B030D-6E8A-4147-A177-3AD203B41FA5}">
                      <a16:colId xmlns:a16="http://schemas.microsoft.com/office/drawing/2014/main" val="3644417418"/>
                    </a:ext>
                  </a:extLst>
                </a:gridCol>
              </a:tblGrid>
              <a:tr h="299951">
                <a:tc>
                  <a:txBody>
                    <a:bodyPr/>
                    <a:lstStyle/>
                    <a:p>
                      <a:pPr marL="0" marR="0" lvl="0" indent="0" algn="l" rtl="0">
                        <a:lnSpc>
                          <a:spcPct val="115000"/>
                        </a:lnSpc>
                        <a:spcBef>
                          <a:spcPts val="0"/>
                        </a:spcBef>
                        <a:spcAft>
                          <a:spcPts val="0"/>
                        </a:spcAft>
                        <a:buNone/>
                      </a:pPr>
                      <a:r>
                        <a:rPr lang="en-US" sz="1600" b="1" u="none" strike="noStrike" cap="none" dirty="0">
                          <a:sym typeface="Cambria"/>
                        </a:rPr>
                        <a:t>medicine name</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Name</a:t>
                      </a:r>
                      <a:endParaRPr b="1" dirty="0"/>
                    </a:p>
                  </a:txBody>
                  <a:tcPr marL="68575" marR="68575" marT="0" marB="0"/>
                </a:tc>
                <a:extLst>
                  <a:ext uri="{0D108BD9-81ED-4DB2-BD59-A6C34878D82A}">
                    <a16:rowId xmlns:a16="http://schemas.microsoft.com/office/drawing/2014/main" val="1851061068"/>
                  </a:ext>
                </a:extLst>
              </a:tr>
              <a:tr h="299951">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1" u="none" strike="noStrike" cap="none" dirty="0">
                          <a:sym typeface="Cambria"/>
                        </a:rPr>
                        <a:t>medicine name</a:t>
                      </a:r>
                      <a:endParaRPr lang="en-US"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Alias</a:t>
                      </a:r>
                      <a:endParaRPr b="1" dirty="0"/>
                    </a:p>
                  </a:txBody>
                  <a:tcPr marL="68575" marR="68575" marT="0" marB="0"/>
                </a:tc>
                <a:extLst>
                  <a:ext uri="{0D108BD9-81ED-4DB2-BD59-A6C34878D82A}">
                    <a16:rowId xmlns:a16="http://schemas.microsoft.com/office/drawing/2014/main" val="1460419079"/>
                  </a:ext>
                </a:extLst>
              </a:tr>
              <a:tr h="299951">
                <a:tc>
                  <a:txBody>
                    <a:bodyPr/>
                    <a:lstStyle/>
                    <a:p>
                      <a:pPr marL="0" marR="0" lvl="0" indent="0" algn="l" rtl="0">
                        <a:lnSpc>
                          <a:spcPct val="115000"/>
                        </a:lnSpc>
                        <a:spcBef>
                          <a:spcPts val="0"/>
                        </a:spcBef>
                        <a:spcAft>
                          <a:spcPts val="0"/>
                        </a:spcAft>
                        <a:buNone/>
                      </a:pPr>
                      <a:r>
                        <a:rPr lang="en-US" sz="1600" b="1" u="none" strike="noStrike" cap="none" dirty="0">
                          <a:sym typeface="Cambria"/>
                        </a:rPr>
                        <a:t>The thing is selling in pharmacy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Description</a:t>
                      </a:r>
                      <a:endParaRPr b="1" dirty="0"/>
                    </a:p>
                  </a:txBody>
                  <a:tcPr marL="68575" marR="68575" marT="0" marB="0"/>
                </a:tc>
                <a:extLst>
                  <a:ext uri="{0D108BD9-81ED-4DB2-BD59-A6C34878D82A}">
                    <a16:rowId xmlns:a16="http://schemas.microsoft.com/office/drawing/2014/main" val="2108040116"/>
                  </a:ext>
                </a:extLst>
              </a:tr>
              <a:tr h="299951">
                <a:tc>
                  <a:txBody>
                    <a:bodyPr/>
                    <a:lstStyle/>
                    <a:p>
                      <a:pPr marL="0" marR="0" lvl="0" indent="0" algn="l" rtl="0">
                        <a:lnSpc>
                          <a:spcPct val="115000"/>
                        </a:lnSpc>
                        <a:spcBef>
                          <a:spcPts val="0"/>
                        </a:spcBef>
                        <a:spcAft>
                          <a:spcPts val="0"/>
                        </a:spcAft>
                        <a:buNone/>
                      </a:pPr>
                      <a:r>
                        <a:rPr lang="en-US" sz="1600" b="1" u="none" strike="noStrike" cap="none" dirty="0">
                          <a:sym typeface="Cambria"/>
                        </a:rPr>
                        <a:t>20</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Length</a:t>
                      </a:r>
                      <a:endParaRPr b="1" dirty="0"/>
                    </a:p>
                  </a:txBody>
                  <a:tcPr marL="68575" marR="68575" marT="0" marB="0"/>
                </a:tc>
                <a:extLst>
                  <a:ext uri="{0D108BD9-81ED-4DB2-BD59-A6C34878D82A}">
                    <a16:rowId xmlns:a16="http://schemas.microsoft.com/office/drawing/2014/main" val="2799772595"/>
                  </a:ext>
                </a:extLst>
              </a:tr>
              <a:tr h="299951">
                <a:tc>
                  <a:txBody>
                    <a:bodyPr/>
                    <a:lstStyle/>
                    <a:p>
                      <a:pPr marL="0" marR="0" lvl="0" indent="0" algn="l" rtl="0">
                        <a:lnSpc>
                          <a:spcPct val="115000"/>
                        </a:lnSpc>
                        <a:spcBef>
                          <a:spcPts val="0"/>
                        </a:spcBef>
                        <a:spcAft>
                          <a:spcPts val="0"/>
                        </a:spcAft>
                        <a:buNone/>
                      </a:pPr>
                      <a:r>
                        <a:rPr lang="en-US" sz="1600" b="1" u="none" strike="noStrike" cap="none" dirty="0">
                          <a:sym typeface="Cambria"/>
                        </a:rPr>
                        <a:t>X(20)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Input Format</a:t>
                      </a:r>
                      <a:endParaRPr b="1" dirty="0"/>
                    </a:p>
                  </a:txBody>
                  <a:tcPr marL="68575" marR="68575" marT="0" marB="0"/>
                </a:tc>
                <a:extLst>
                  <a:ext uri="{0D108BD9-81ED-4DB2-BD59-A6C34878D82A}">
                    <a16:rowId xmlns:a16="http://schemas.microsoft.com/office/drawing/2014/main" val="863416555"/>
                  </a:ext>
                </a:extLst>
              </a:tr>
              <a:tr h="299951">
                <a:tc>
                  <a:txBody>
                    <a:bodyPr/>
                    <a:lstStyle/>
                    <a:p>
                      <a:pPr marL="0" marR="0" lvl="0" indent="0" algn="l" rtl="0">
                        <a:lnSpc>
                          <a:spcPct val="115000"/>
                        </a:lnSpc>
                        <a:spcBef>
                          <a:spcPts val="0"/>
                        </a:spcBef>
                        <a:spcAft>
                          <a:spcPts val="0"/>
                        </a:spcAft>
                        <a:buNone/>
                      </a:pPr>
                      <a:r>
                        <a:rPr lang="en-US" sz="1600" b="1" u="none" strike="noStrike" cap="none" dirty="0">
                          <a:sym typeface="Cambria"/>
                        </a:rPr>
                        <a:t>X(100)</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Output Format</a:t>
                      </a:r>
                      <a:endParaRPr b="1" dirty="0"/>
                    </a:p>
                  </a:txBody>
                  <a:tcPr marL="68575" marR="68575" marT="0" marB="0"/>
                </a:tc>
                <a:extLst>
                  <a:ext uri="{0D108BD9-81ED-4DB2-BD59-A6C34878D82A}">
                    <a16:rowId xmlns:a16="http://schemas.microsoft.com/office/drawing/2014/main" val="4000343000"/>
                  </a:ext>
                </a:extLst>
              </a:tr>
              <a:tr h="299951">
                <a:tc>
                  <a:txBody>
                    <a:bodyPr/>
                    <a:lstStyle/>
                    <a:p>
                      <a:pPr marL="0" marR="0" lvl="0" indent="0" algn="l" rtl="0">
                        <a:lnSpc>
                          <a:spcPct val="115000"/>
                        </a:lnSpc>
                        <a:spcBef>
                          <a:spcPts val="0"/>
                        </a:spcBef>
                        <a:spcAft>
                          <a:spcPts val="0"/>
                        </a:spcAft>
                        <a:buNone/>
                      </a:pPr>
                      <a:r>
                        <a:rPr lang="en-US" sz="1600" b="1" u="none" strike="noStrike" cap="none" dirty="0">
                          <a:sym typeface="Cambria"/>
                        </a:rPr>
                        <a:t>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Default Value</a:t>
                      </a:r>
                      <a:endParaRPr b="1" dirty="0"/>
                    </a:p>
                  </a:txBody>
                  <a:tcPr marL="68575" marR="68575" marT="0" marB="0"/>
                </a:tc>
                <a:extLst>
                  <a:ext uri="{0D108BD9-81ED-4DB2-BD59-A6C34878D82A}">
                    <a16:rowId xmlns:a16="http://schemas.microsoft.com/office/drawing/2014/main" val="756164104"/>
                  </a:ext>
                </a:extLst>
              </a:tr>
              <a:tr h="299951">
                <a:tc>
                  <a:txBody>
                    <a:bodyPr/>
                    <a:lstStyle/>
                    <a:p>
                      <a:pPr marL="0" marR="0" lvl="0" indent="0" algn="l" rtl="0">
                        <a:lnSpc>
                          <a:spcPct val="115000"/>
                        </a:lnSpc>
                        <a:spcBef>
                          <a:spcPts val="0"/>
                        </a:spcBef>
                        <a:spcAft>
                          <a:spcPts val="0"/>
                        </a:spcAft>
                        <a:buNone/>
                      </a:pPr>
                      <a:r>
                        <a:rPr lang="en-US" sz="1600" b="1" u="none" strike="noStrike" cap="none" dirty="0">
                          <a:sym typeface="Calibri"/>
                        </a:rPr>
                        <a:t>Continuous</a:t>
                      </a:r>
                      <a:r>
                        <a:rPr lang="en-US" sz="1600" b="1" u="none" strike="noStrike" cap="none" dirty="0">
                          <a:sym typeface="Cambria"/>
                        </a:rPr>
                        <a:t>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Continuous / Discrete</a:t>
                      </a:r>
                      <a:endParaRPr b="1" dirty="0"/>
                    </a:p>
                  </a:txBody>
                  <a:tcPr marL="68575" marR="68575" marT="0" marB="0"/>
                </a:tc>
                <a:extLst>
                  <a:ext uri="{0D108BD9-81ED-4DB2-BD59-A6C34878D82A}">
                    <a16:rowId xmlns:a16="http://schemas.microsoft.com/office/drawing/2014/main" val="2568378715"/>
                  </a:ext>
                </a:extLst>
              </a:tr>
              <a:tr h="299951">
                <a:tc>
                  <a:txBody>
                    <a:bodyPr/>
                    <a:lstStyle/>
                    <a:p>
                      <a:pPr marL="0" marR="0" lvl="0" indent="0" algn="l" rtl="0">
                        <a:lnSpc>
                          <a:spcPct val="115000"/>
                        </a:lnSpc>
                        <a:spcBef>
                          <a:spcPts val="0"/>
                        </a:spcBef>
                        <a:spcAft>
                          <a:spcPts val="0"/>
                        </a:spcAft>
                        <a:buNone/>
                      </a:pPr>
                      <a:r>
                        <a:rPr lang="en-US" sz="1600" b="1" u="none" strike="noStrike" cap="none" dirty="0">
                          <a:sym typeface="Cambria"/>
                        </a:rPr>
                        <a:t>String</a:t>
                      </a:r>
                      <a:endParaRPr lang="en-US"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Type</a:t>
                      </a:r>
                      <a:endParaRPr b="1" dirty="0"/>
                    </a:p>
                  </a:txBody>
                  <a:tcPr marL="68575" marR="68575" marT="0" marB="0"/>
                </a:tc>
                <a:extLst>
                  <a:ext uri="{0D108BD9-81ED-4DB2-BD59-A6C34878D82A}">
                    <a16:rowId xmlns:a16="http://schemas.microsoft.com/office/drawing/2014/main" val="3108597846"/>
                  </a:ext>
                </a:extLst>
              </a:tr>
              <a:tr h="299951">
                <a:tc>
                  <a:txBody>
                    <a:bodyPr/>
                    <a:lstStyle/>
                    <a:p>
                      <a:pPr marL="0" marR="0" lvl="0" indent="0" algn="l" rtl="0">
                        <a:lnSpc>
                          <a:spcPct val="115000"/>
                        </a:lnSpc>
                        <a:spcBef>
                          <a:spcPts val="0"/>
                        </a:spcBef>
                        <a:spcAft>
                          <a:spcPts val="0"/>
                        </a:spcAft>
                        <a:buNone/>
                      </a:pPr>
                      <a:r>
                        <a:rPr lang="en-US" sz="1600" b="1" u="none" strike="noStrike" cap="none" dirty="0">
                          <a:sym typeface="Calibri"/>
                        </a:rPr>
                        <a:t>Base</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Base / Derived</a:t>
                      </a:r>
                      <a:endParaRPr b="1" dirty="0"/>
                    </a:p>
                  </a:txBody>
                  <a:tcPr marL="68575" marR="68575" marT="0" marB="0"/>
                </a:tc>
                <a:extLst>
                  <a:ext uri="{0D108BD9-81ED-4DB2-BD59-A6C34878D82A}">
                    <a16:rowId xmlns:a16="http://schemas.microsoft.com/office/drawing/2014/main" val="945955749"/>
                  </a:ext>
                </a:extLst>
              </a:tr>
              <a:tr h="299951">
                <a:tc>
                  <a:txBody>
                    <a:bodyPr/>
                    <a:lstStyle/>
                    <a:p>
                      <a:pPr marL="0" marR="0" lvl="0" indent="0" algn="l" rtl="0">
                        <a:lnSpc>
                          <a:spcPct val="115000"/>
                        </a:lnSpc>
                        <a:spcBef>
                          <a:spcPts val="0"/>
                        </a:spcBef>
                        <a:spcAft>
                          <a:spcPts val="0"/>
                        </a:spcAft>
                        <a:buNone/>
                      </a:pPr>
                      <a:r>
                        <a:rPr lang="en-US" sz="1600" b="1" u="none" strike="noStrike" cap="none" dirty="0">
                          <a:sym typeface="Cambria"/>
                        </a:rPr>
                        <a:t>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Upper Limit</a:t>
                      </a:r>
                      <a:endParaRPr b="1" dirty="0"/>
                    </a:p>
                  </a:txBody>
                  <a:tcPr marL="68575" marR="68575" marT="0" marB="0"/>
                </a:tc>
                <a:extLst>
                  <a:ext uri="{0D108BD9-81ED-4DB2-BD59-A6C34878D82A}">
                    <a16:rowId xmlns:a16="http://schemas.microsoft.com/office/drawing/2014/main" val="2076491579"/>
                  </a:ext>
                </a:extLst>
              </a:tr>
              <a:tr h="299951">
                <a:tc>
                  <a:txBody>
                    <a:bodyPr/>
                    <a:lstStyle/>
                    <a:p>
                      <a:pPr marL="0" marR="0" lvl="0" indent="0" algn="l" rtl="0">
                        <a:lnSpc>
                          <a:spcPct val="115000"/>
                        </a:lnSpc>
                        <a:spcBef>
                          <a:spcPts val="0"/>
                        </a:spcBef>
                        <a:spcAft>
                          <a:spcPts val="0"/>
                        </a:spcAft>
                        <a:buNone/>
                      </a:pPr>
                      <a:r>
                        <a:rPr lang="en-US" sz="1600" b="1" u="none" strike="noStrike" cap="none" dirty="0">
                          <a:sym typeface="Cambria"/>
                        </a:rPr>
                        <a:t>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Lower Limit</a:t>
                      </a:r>
                      <a:endParaRPr b="1" dirty="0"/>
                    </a:p>
                  </a:txBody>
                  <a:tcPr marL="68575" marR="68575" marT="0" marB="0"/>
                </a:tc>
                <a:extLst>
                  <a:ext uri="{0D108BD9-81ED-4DB2-BD59-A6C34878D82A}">
                    <a16:rowId xmlns:a16="http://schemas.microsoft.com/office/drawing/2014/main" val="1514436191"/>
                  </a:ext>
                </a:extLst>
              </a:tr>
              <a:tr h="299951">
                <a:tc>
                  <a:txBody>
                    <a:bodyPr/>
                    <a:lstStyle/>
                    <a:p>
                      <a:pPr marL="0" marR="0" lvl="0" indent="0" algn="l" rtl="0">
                        <a:lnSpc>
                          <a:spcPct val="115000"/>
                        </a:lnSpc>
                        <a:spcBef>
                          <a:spcPts val="0"/>
                        </a:spcBef>
                        <a:spcAft>
                          <a:spcPts val="0"/>
                        </a:spcAft>
                        <a:buNone/>
                      </a:pPr>
                      <a:r>
                        <a:rPr lang="en-US" sz="1600" b="1" u="none" strike="noStrike" cap="none" dirty="0">
                          <a:sym typeface="Cambria"/>
                        </a:rPr>
                        <a:t>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Discrete</a:t>
                      </a:r>
                      <a:endParaRPr b="1" dirty="0"/>
                    </a:p>
                  </a:txBody>
                  <a:tcPr marL="68575" marR="68575" marT="0" marB="0"/>
                </a:tc>
                <a:extLst>
                  <a:ext uri="{0D108BD9-81ED-4DB2-BD59-A6C34878D82A}">
                    <a16:rowId xmlns:a16="http://schemas.microsoft.com/office/drawing/2014/main" val="3209748657"/>
                  </a:ext>
                </a:extLst>
              </a:tr>
              <a:tr h="299951">
                <a:tc>
                  <a:txBody>
                    <a:bodyPr/>
                    <a:lstStyle/>
                    <a:p>
                      <a:pPr marL="0" marR="0" lvl="0" indent="0" algn="l" rtl="0">
                        <a:lnSpc>
                          <a:spcPct val="115000"/>
                        </a:lnSpc>
                        <a:spcBef>
                          <a:spcPts val="0"/>
                        </a:spcBef>
                        <a:spcAft>
                          <a:spcPts val="0"/>
                        </a:spcAft>
                        <a:buNone/>
                      </a:pPr>
                      <a:r>
                        <a:rPr lang="en-US" sz="1600" b="1" u="none" strike="noStrike" cap="none" dirty="0">
                          <a:sym typeface="Calibri"/>
                        </a:rPr>
                        <a:t>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Comments</a:t>
                      </a:r>
                      <a:endParaRPr b="1" dirty="0"/>
                    </a:p>
                  </a:txBody>
                  <a:tcPr marL="68575" marR="68575" marT="0" marB="0"/>
                </a:tc>
                <a:extLst>
                  <a:ext uri="{0D108BD9-81ED-4DB2-BD59-A6C34878D82A}">
                    <a16:rowId xmlns:a16="http://schemas.microsoft.com/office/drawing/2014/main" val="2417499700"/>
                  </a:ext>
                </a:extLst>
              </a:tr>
            </a:tbl>
          </a:graphicData>
        </a:graphic>
      </p:graphicFrame>
    </p:spTree>
    <p:extLst>
      <p:ext uri="{BB962C8B-B14F-4D97-AF65-F5344CB8AC3E}">
        <p14:creationId xmlns:p14="http://schemas.microsoft.com/office/powerpoint/2010/main" val="382714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87110-3DA6-0584-1797-D5E566335F4A}"/>
              </a:ext>
            </a:extLst>
          </p:cNvPr>
          <p:cNvSpPr txBox="1">
            <a:spLocks/>
          </p:cNvSpPr>
          <p:nvPr/>
        </p:nvSpPr>
        <p:spPr>
          <a:xfrm>
            <a:off x="0" y="0"/>
            <a:ext cx="8610600" cy="1293028"/>
          </a:xfrm>
          <a:prstGeom prst="rect">
            <a:avLst/>
          </a:prstGeom>
        </p:spPr>
        <p:txBody>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r>
              <a:rPr lang="en-US" dirty="0">
                <a:ln>
                  <a:noFill/>
                </a:ln>
                <a:solidFill>
                  <a:srgbClr val="FFFFFF"/>
                </a:solidFill>
                <a:effectLst/>
                <a:latin typeface="Impact"/>
                <a:cs typeface="+mj-cs"/>
              </a:rPr>
              <a:t>Data Dictionary –</a:t>
            </a:r>
            <a:r>
              <a:rPr lang="en-US" dirty="0">
                <a:ln>
                  <a:noFill/>
                </a:ln>
                <a:solidFill>
                  <a:srgbClr val="4472C4"/>
                </a:solidFill>
                <a:effectLst/>
                <a:latin typeface="Impact"/>
                <a:cs typeface="+mj-cs"/>
              </a:rPr>
              <a:t> </a:t>
            </a:r>
            <a:r>
              <a:rPr lang="en-US" dirty="0">
                <a:ln>
                  <a:noFill/>
                </a:ln>
                <a:solidFill>
                  <a:schemeClr val="accent1">
                    <a:lumMod val="75000"/>
                  </a:schemeClr>
                </a:solidFill>
                <a:effectLst/>
                <a:latin typeface="Impact"/>
                <a:cs typeface="+mj-cs"/>
              </a:rPr>
              <a:t>Data Store</a:t>
            </a:r>
            <a:endParaRPr lang="en-US" dirty="0">
              <a:solidFill>
                <a:schemeClr val="accent1">
                  <a:lumMod val="75000"/>
                </a:schemeClr>
              </a:solidFill>
            </a:endParaRPr>
          </a:p>
        </p:txBody>
      </p:sp>
      <p:graphicFrame>
        <p:nvGraphicFramePr>
          <p:cNvPr id="3" name="Content Placeholder 3">
            <a:extLst>
              <a:ext uri="{FF2B5EF4-FFF2-40B4-BE49-F238E27FC236}">
                <a16:creationId xmlns:a16="http://schemas.microsoft.com/office/drawing/2014/main" id="{B213AC90-F23A-1271-D833-D0FAC2E03AF4}"/>
              </a:ext>
            </a:extLst>
          </p:cNvPr>
          <p:cNvGraphicFramePr>
            <a:graphicFrameLocks/>
          </p:cNvGraphicFramePr>
          <p:nvPr>
            <p:extLst>
              <p:ext uri="{D42A27DB-BD31-4B8C-83A1-F6EECF244321}">
                <p14:modId xmlns:p14="http://schemas.microsoft.com/office/powerpoint/2010/main" val="821552232"/>
              </p:ext>
            </p:extLst>
          </p:nvPr>
        </p:nvGraphicFramePr>
        <p:xfrm>
          <a:off x="1633491" y="1561258"/>
          <a:ext cx="9211927" cy="4448925"/>
        </p:xfrm>
        <a:graphic>
          <a:graphicData uri="http://schemas.openxmlformats.org/drawingml/2006/table">
            <a:tbl>
              <a:tblPr firstRow="1" bandRow="1">
                <a:tableStyleId>{B301B821-A1FF-4177-AEE7-76D212191A09}</a:tableStyleId>
              </a:tblPr>
              <a:tblGrid>
                <a:gridCol w="6399805">
                  <a:extLst>
                    <a:ext uri="{9D8B030D-6E8A-4147-A177-3AD203B41FA5}">
                      <a16:colId xmlns:a16="http://schemas.microsoft.com/office/drawing/2014/main" val="84184366"/>
                    </a:ext>
                  </a:extLst>
                </a:gridCol>
                <a:gridCol w="2812122">
                  <a:extLst>
                    <a:ext uri="{9D8B030D-6E8A-4147-A177-3AD203B41FA5}">
                      <a16:colId xmlns:a16="http://schemas.microsoft.com/office/drawing/2014/main" val="2507014349"/>
                    </a:ext>
                  </a:extLst>
                </a:gridCol>
              </a:tblGrid>
              <a:tr h="296595">
                <a:tc>
                  <a:txBody>
                    <a:bodyPr/>
                    <a:lstStyle/>
                    <a:p>
                      <a:pPr marL="0" marR="0" lvl="0" indent="0" algn="l" rtl="0">
                        <a:lnSpc>
                          <a:spcPct val="115000"/>
                        </a:lnSpc>
                        <a:spcBef>
                          <a:spcPts val="0"/>
                        </a:spcBef>
                        <a:spcAft>
                          <a:spcPts val="0"/>
                        </a:spcAft>
                        <a:buNone/>
                      </a:pPr>
                      <a:r>
                        <a:rPr lang="en-US" sz="1600" b="1" u="none" strike="noStrike" cap="none" dirty="0">
                          <a:sym typeface="Cambria"/>
                        </a:rPr>
                        <a:t> D1</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mbria"/>
                        </a:rPr>
                        <a:t>ID</a:t>
                      </a:r>
                      <a:endParaRPr sz="1600" b="1"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2964850498"/>
                  </a:ext>
                </a:extLst>
              </a:tr>
              <a:tr h="296595">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1" dirty="0"/>
                        <a:t>Medicine information</a:t>
                      </a: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Name</a:t>
                      </a:r>
                      <a:endParaRPr b="1" dirty="0"/>
                    </a:p>
                  </a:txBody>
                  <a:tcPr marL="68575" marR="68575" marT="0" marB="0"/>
                </a:tc>
                <a:extLst>
                  <a:ext uri="{0D108BD9-81ED-4DB2-BD59-A6C34878D82A}">
                    <a16:rowId xmlns:a16="http://schemas.microsoft.com/office/drawing/2014/main" val="696794362"/>
                  </a:ext>
                </a:extLst>
              </a:tr>
              <a:tr h="296595">
                <a:tc>
                  <a:txBody>
                    <a:bodyPr/>
                    <a:lstStyle/>
                    <a:p>
                      <a:pPr marL="0" marR="0" lvl="0" indent="0" algn="l" rtl="0">
                        <a:lnSpc>
                          <a:spcPct val="115000"/>
                        </a:lnSpc>
                        <a:spcBef>
                          <a:spcPts val="0"/>
                        </a:spcBef>
                        <a:spcAft>
                          <a:spcPts val="0"/>
                        </a:spcAft>
                        <a:buNone/>
                      </a:pPr>
                      <a:r>
                        <a:rPr lang="en-US" sz="1600" b="1" dirty="0"/>
                        <a:t> information </a:t>
                      </a:r>
                      <a:r>
                        <a:rPr lang="en-US" sz="1600" b="1" u="none" strike="noStrike" cap="none" dirty="0">
                          <a:sym typeface="Cambria"/>
                        </a:rPr>
                        <a:t>file</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Alias</a:t>
                      </a:r>
                      <a:endParaRPr b="1" dirty="0"/>
                    </a:p>
                  </a:txBody>
                  <a:tcPr marL="68575" marR="68575" marT="0" marB="0"/>
                </a:tc>
                <a:extLst>
                  <a:ext uri="{0D108BD9-81ED-4DB2-BD59-A6C34878D82A}">
                    <a16:rowId xmlns:a16="http://schemas.microsoft.com/office/drawing/2014/main" val="4109813728"/>
                  </a:ext>
                </a:extLst>
              </a:tr>
              <a:tr h="296595">
                <a:tc>
                  <a:txBody>
                    <a:bodyPr/>
                    <a:lstStyle/>
                    <a:p>
                      <a:pPr marL="0" marR="0" lvl="0" indent="0" algn="l" rtl="0">
                        <a:lnSpc>
                          <a:spcPct val="115000"/>
                        </a:lnSpc>
                        <a:spcBef>
                          <a:spcPts val="0"/>
                        </a:spcBef>
                        <a:spcAft>
                          <a:spcPts val="0"/>
                        </a:spcAft>
                        <a:buNone/>
                      </a:pPr>
                      <a:r>
                        <a:rPr lang="en-US" sz="1600" b="1" u="none" strike="noStrike" cap="none" dirty="0">
                          <a:sym typeface="Cambria"/>
                        </a:rPr>
                        <a:t> Contains information about each medicine in pharmacy</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Description</a:t>
                      </a:r>
                      <a:endParaRPr b="1" dirty="0"/>
                    </a:p>
                  </a:txBody>
                  <a:tcPr marL="68575" marR="68575" marT="0" marB="0"/>
                </a:tc>
                <a:extLst>
                  <a:ext uri="{0D108BD9-81ED-4DB2-BD59-A6C34878D82A}">
                    <a16:rowId xmlns:a16="http://schemas.microsoft.com/office/drawing/2014/main" val="2750983984"/>
                  </a:ext>
                </a:extLst>
              </a:tr>
              <a:tr h="296595">
                <a:tc>
                  <a:txBody>
                    <a:bodyPr/>
                    <a:lstStyle/>
                    <a:p>
                      <a:pPr marL="0" marR="0" lvl="0" indent="0" algn="l" rtl="0">
                        <a:lnSpc>
                          <a:spcPct val="115000"/>
                        </a:lnSpc>
                        <a:spcBef>
                          <a:spcPts val="0"/>
                        </a:spcBef>
                        <a:spcAft>
                          <a:spcPts val="0"/>
                        </a:spcAft>
                        <a:buNone/>
                      </a:pPr>
                      <a:r>
                        <a:rPr lang="en-US" sz="1600" b="1" u="none" strike="noStrike" cap="none" dirty="0">
                          <a:sym typeface="Cambria"/>
                        </a:rPr>
                        <a:t>Computer</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File Type</a:t>
                      </a:r>
                      <a:endParaRPr b="1" dirty="0"/>
                    </a:p>
                  </a:txBody>
                  <a:tcPr marL="68575" marR="68575" marT="0" marB="0"/>
                </a:tc>
                <a:extLst>
                  <a:ext uri="{0D108BD9-81ED-4DB2-BD59-A6C34878D82A}">
                    <a16:rowId xmlns:a16="http://schemas.microsoft.com/office/drawing/2014/main" val="1666910515"/>
                  </a:ext>
                </a:extLst>
              </a:tr>
              <a:tr h="296595">
                <a:tc>
                  <a:txBody>
                    <a:bodyPr/>
                    <a:lstStyle/>
                    <a:p>
                      <a:pPr marL="0" marR="0" lvl="0" indent="0" algn="l" rtl="0">
                        <a:lnSpc>
                          <a:spcPct val="115000"/>
                        </a:lnSpc>
                        <a:spcBef>
                          <a:spcPts val="0"/>
                        </a:spcBef>
                        <a:spcAft>
                          <a:spcPts val="0"/>
                        </a:spcAft>
                        <a:buNone/>
                      </a:pPr>
                      <a:r>
                        <a:rPr lang="en-US" sz="1600" b="1" u="none" strike="noStrike" cap="none" dirty="0">
                          <a:sym typeface="Cambria"/>
                        </a:rPr>
                        <a:t>Database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File Format</a:t>
                      </a:r>
                      <a:endParaRPr b="1" dirty="0"/>
                    </a:p>
                  </a:txBody>
                  <a:tcPr marL="68575" marR="68575" marT="0" marB="0"/>
                </a:tc>
                <a:extLst>
                  <a:ext uri="{0D108BD9-81ED-4DB2-BD59-A6C34878D82A}">
                    <a16:rowId xmlns:a16="http://schemas.microsoft.com/office/drawing/2014/main" val="57024889"/>
                  </a:ext>
                </a:extLst>
              </a:tr>
              <a:tr h="296595">
                <a:tc>
                  <a:txBody>
                    <a:bodyPr/>
                    <a:lstStyle/>
                    <a:p>
                      <a:pPr marL="0" marR="0" lvl="0" indent="0" algn="l" rtl="0">
                        <a:lnSpc>
                          <a:spcPct val="115000"/>
                        </a:lnSpc>
                        <a:spcBef>
                          <a:spcPts val="0"/>
                        </a:spcBef>
                        <a:spcAft>
                          <a:spcPts val="0"/>
                        </a:spcAft>
                        <a:buNone/>
                      </a:pPr>
                      <a:r>
                        <a:rPr lang="en-US" sz="1600" b="1" u="none" strike="noStrike" cap="none" dirty="0">
                          <a:sym typeface="Cambria"/>
                        </a:rPr>
                        <a:t>10000 characters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Record Size</a:t>
                      </a:r>
                      <a:endParaRPr b="1" dirty="0"/>
                    </a:p>
                  </a:txBody>
                  <a:tcPr marL="68575" marR="68575" marT="0" marB="0"/>
                </a:tc>
                <a:extLst>
                  <a:ext uri="{0D108BD9-81ED-4DB2-BD59-A6C34878D82A}">
                    <a16:rowId xmlns:a16="http://schemas.microsoft.com/office/drawing/2014/main" val="3334498022"/>
                  </a:ext>
                </a:extLst>
              </a:tr>
              <a:tr h="296595">
                <a:tc>
                  <a:txBody>
                    <a:bodyPr/>
                    <a:lstStyle/>
                    <a:p>
                      <a:pPr marL="0" marR="0" lvl="0" indent="0" algn="l" rtl="0">
                        <a:lnSpc>
                          <a:spcPct val="115000"/>
                        </a:lnSpc>
                        <a:spcBef>
                          <a:spcPts val="0"/>
                        </a:spcBef>
                        <a:spcAft>
                          <a:spcPts val="0"/>
                        </a:spcAft>
                        <a:buNone/>
                      </a:pPr>
                      <a:r>
                        <a:rPr lang="en-US" sz="1600" b="1" u="none" strike="noStrike" cap="none" dirty="0">
                          <a:sym typeface="Cambria"/>
                        </a:rPr>
                        <a:t>100000</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Maximum Records</a:t>
                      </a:r>
                      <a:endParaRPr b="1" dirty="0"/>
                    </a:p>
                  </a:txBody>
                  <a:tcPr marL="68575" marR="68575" marT="0" marB="0"/>
                </a:tc>
                <a:extLst>
                  <a:ext uri="{0D108BD9-81ED-4DB2-BD59-A6C34878D82A}">
                    <a16:rowId xmlns:a16="http://schemas.microsoft.com/office/drawing/2014/main" val="3642023318"/>
                  </a:ext>
                </a:extLst>
              </a:tr>
              <a:tr h="296595">
                <a:tc>
                  <a:txBody>
                    <a:bodyPr/>
                    <a:lstStyle/>
                    <a:p>
                      <a:pPr marL="0" marR="0" lvl="0" indent="0" algn="l" rtl="0">
                        <a:lnSpc>
                          <a:spcPct val="115000"/>
                        </a:lnSpc>
                        <a:spcBef>
                          <a:spcPts val="0"/>
                        </a:spcBef>
                        <a:spcAft>
                          <a:spcPts val="0"/>
                        </a:spcAft>
                        <a:buNone/>
                      </a:pPr>
                      <a:r>
                        <a:rPr lang="en-US" sz="1600" b="1" u="none" strike="noStrike" cap="none" dirty="0">
                          <a:sym typeface="Cambria"/>
                        </a:rPr>
                        <a:t>80000</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Average Records</a:t>
                      </a:r>
                      <a:endParaRPr b="1" dirty="0"/>
                    </a:p>
                  </a:txBody>
                  <a:tcPr marL="68575" marR="68575" marT="0" marB="0"/>
                </a:tc>
                <a:extLst>
                  <a:ext uri="{0D108BD9-81ED-4DB2-BD59-A6C34878D82A}">
                    <a16:rowId xmlns:a16="http://schemas.microsoft.com/office/drawing/2014/main" val="2086734917"/>
                  </a:ext>
                </a:extLst>
              </a:tr>
              <a:tr h="296595">
                <a:tc>
                  <a:txBody>
                    <a:bodyPr/>
                    <a:lstStyle/>
                    <a:p>
                      <a:pPr marL="0" marR="0" lvl="0" indent="0" algn="l" rtl="0">
                        <a:lnSpc>
                          <a:spcPct val="115000"/>
                        </a:lnSpc>
                        <a:spcBef>
                          <a:spcPts val="0"/>
                        </a:spcBef>
                        <a:spcAft>
                          <a:spcPts val="0"/>
                        </a:spcAft>
                        <a:buNone/>
                      </a:pPr>
                      <a:r>
                        <a:rPr lang="en-US" sz="1600" b="1" u="none" strike="noStrike" cap="none" dirty="0">
                          <a:sym typeface="Cambria"/>
                        </a:rPr>
                        <a:t>30%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Growth per Year</a:t>
                      </a:r>
                      <a:endParaRPr b="1" dirty="0"/>
                    </a:p>
                  </a:txBody>
                  <a:tcPr marL="68575" marR="68575" marT="0" marB="0"/>
                </a:tc>
                <a:extLst>
                  <a:ext uri="{0D108BD9-81ED-4DB2-BD59-A6C34878D82A}">
                    <a16:rowId xmlns:a16="http://schemas.microsoft.com/office/drawing/2014/main" val="1321251597"/>
                  </a:ext>
                </a:extLst>
              </a:tr>
              <a:tr h="296595">
                <a:tc>
                  <a:txBody>
                    <a:bodyPr/>
                    <a:lstStyle/>
                    <a:p>
                      <a:pPr marL="0" marR="0" lvl="0" indent="0" algn="l" rtl="0">
                        <a:lnSpc>
                          <a:spcPct val="115000"/>
                        </a:lnSpc>
                        <a:spcBef>
                          <a:spcPts val="0"/>
                        </a:spcBef>
                        <a:spcAft>
                          <a:spcPts val="0"/>
                        </a:spcAft>
                        <a:buNone/>
                      </a:pPr>
                      <a:r>
                        <a:rPr lang="en-US" sz="1600" b="1" u="none" strike="noStrike" cap="none" dirty="0">
                          <a:latin typeface="Calibri"/>
                          <a:ea typeface="Calibri"/>
                          <a:cs typeface="Calibri"/>
                          <a:sym typeface="Calibri"/>
                        </a:rPr>
                        <a:t>Medicine</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Data Set</a:t>
                      </a:r>
                      <a:endParaRPr b="1" dirty="0"/>
                    </a:p>
                  </a:txBody>
                  <a:tcPr marL="68575" marR="68575" marT="0" marB="0"/>
                </a:tc>
                <a:extLst>
                  <a:ext uri="{0D108BD9-81ED-4DB2-BD59-A6C34878D82A}">
                    <a16:rowId xmlns:a16="http://schemas.microsoft.com/office/drawing/2014/main" val="1264070020"/>
                  </a:ext>
                </a:extLst>
              </a:tr>
              <a:tr h="296595">
                <a:tc>
                  <a:txBody>
                    <a:bodyPr/>
                    <a:lstStyle/>
                    <a:p>
                      <a:pPr marL="0" marR="0" lvl="0" indent="0" algn="l" rtl="0">
                        <a:lnSpc>
                          <a:spcPct val="115000"/>
                        </a:lnSpc>
                        <a:spcBef>
                          <a:spcPts val="0"/>
                        </a:spcBef>
                        <a:spcAft>
                          <a:spcPts val="0"/>
                        </a:spcAft>
                        <a:buNone/>
                      </a:pPr>
                      <a:r>
                        <a:rPr lang="en-US" sz="1600" b="1" u="none" strike="noStrike" cap="none" dirty="0">
                          <a:latin typeface="Calibri"/>
                          <a:ea typeface="Calibri"/>
                          <a:cs typeface="Calibri"/>
                          <a:sym typeface="Calibri"/>
                        </a:rPr>
                        <a:t>Medicine</a:t>
                      </a:r>
                      <a:r>
                        <a:rPr lang="en-US" sz="1600" b="1" dirty="0"/>
                        <a:t> </a:t>
                      </a:r>
                      <a:r>
                        <a:rPr lang="en-US" sz="1600" b="1" u="none" strike="noStrike" cap="none" dirty="0">
                          <a:sym typeface="Cambria"/>
                        </a:rPr>
                        <a:t>Data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Data Structure</a:t>
                      </a:r>
                      <a:endParaRPr b="1" dirty="0"/>
                    </a:p>
                  </a:txBody>
                  <a:tcPr marL="68575" marR="68575" marT="0" marB="0"/>
                </a:tc>
                <a:extLst>
                  <a:ext uri="{0D108BD9-81ED-4DB2-BD59-A6C34878D82A}">
                    <a16:rowId xmlns:a16="http://schemas.microsoft.com/office/drawing/2014/main" val="4039044914"/>
                  </a:ext>
                </a:extLst>
              </a:tr>
              <a:tr h="296595">
                <a:tc>
                  <a:txBody>
                    <a:bodyPr/>
                    <a:lstStyle/>
                    <a:p>
                      <a:pPr marL="0" marR="0" lvl="0" indent="0" algn="l" rtl="0">
                        <a:lnSpc>
                          <a:spcPct val="115000"/>
                        </a:lnSpc>
                        <a:spcBef>
                          <a:spcPts val="0"/>
                        </a:spcBef>
                        <a:spcAft>
                          <a:spcPts val="0"/>
                        </a:spcAft>
                        <a:buNone/>
                      </a:pPr>
                      <a:r>
                        <a:rPr lang="en-US" sz="1600" b="1" u="none" strike="noStrike" cap="none" dirty="0">
                          <a:latin typeface="Calibri"/>
                          <a:ea typeface="Calibri"/>
                          <a:cs typeface="Calibri"/>
                          <a:sym typeface="Calibri"/>
                        </a:rPr>
                        <a:t>Medicine</a:t>
                      </a:r>
                      <a:r>
                        <a:rPr lang="en-US" sz="1600" b="1" u="none" strike="noStrike" cap="none" dirty="0">
                          <a:sym typeface="Cambria"/>
                        </a:rPr>
                        <a:t> ID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Primary Key</a:t>
                      </a:r>
                      <a:endParaRPr b="1" dirty="0"/>
                    </a:p>
                  </a:txBody>
                  <a:tcPr marL="68575" marR="68575" marT="0" marB="0"/>
                </a:tc>
                <a:extLst>
                  <a:ext uri="{0D108BD9-81ED-4DB2-BD59-A6C34878D82A}">
                    <a16:rowId xmlns:a16="http://schemas.microsoft.com/office/drawing/2014/main" val="1797172551"/>
                  </a:ext>
                </a:extLst>
              </a:tr>
              <a:tr h="296595">
                <a:tc>
                  <a:txBody>
                    <a:bodyPr/>
                    <a:lstStyle/>
                    <a:p>
                      <a:pPr marL="0" marR="0" lvl="0" indent="0" algn="l" rtl="0">
                        <a:lnSpc>
                          <a:spcPct val="115000"/>
                        </a:lnSpc>
                        <a:spcBef>
                          <a:spcPts val="0"/>
                        </a:spcBef>
                        <a:spcAft>
                          <a:spcPts val="0"/>
                        </a:spcAft>
                        <a:buNone/>
                      </a:pPr>
                      <a:r>
                        <a:rPr lang="en-US" sz="1600" b="1" u="none" strike="noStrike" cap="none" dirty="0">
                          <a:latin typeface="Calibri"/>
                          <a:ea typeface="Calibri"/>
                          <a:cs typeface="Calibri"/>
                          <a:sym typeface="Calibri"/>
                        </a:rPr>
                        <a:t>Medicine</a:t>
                      </a:r>
                      <a:r>
                        <a:rPr lang="en-US" sz="1600" b="1" u="none" strike="noStrike" cap="none" dirty="0">
                          <a:sym typeface="Cambria"/>
                        </a:rPr>
                        <a:t> Name</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Secondary Key</a:t>
                      </a:r>
                      <a:endParaRPr b="1" dirty="0"/>
                    </a:p>
                  </a:txBody>
                  <a:tcPr marL="68575" marR="68575" marT="0" marB="0"/>
                </a:tc>
                <a:extLst>
                  <a:ext uri="{0D108BD9-81ED-4DB2-BD59-A6C34878D82A}">
                    <a16:rowId xmlns:a16="http://schemas.microsoft.com/office/drawing/2014/main" val="2552468571"/>
                  </a:ext>
                </a:extLst>
              </a:tr>
              <a:tr h="296595">
                <a:tc>
                  <a:txBody>
                    <a:bodyPr/>
                    <a:lstStyle/>
                    <a:p>
                      <a:pPr marL="0" marR="0" lvl="0" indent="0" algn="l" rtl="0">
                        <a:lnSpc>
                          <a:spcPct val="115000"/>
                        </a:lnSpc>
                        <a:spcBef>
                          <a:spcPts val="0"/>
                        </a:spcBef>
                        <a:spcAft>
                          <a:spcPts val="0"/>
                        </a:spcAft>
                        <a:buNone/>
                      </a:pPr>
                      <a:r>
                        <a:rPr lang="en-US" sz="1600" b="1" u="none" strike="noStrike" cap="none" dirty="0">
                          <a:sym typeface="Cambria"/>
                        </a:rPr>
                        <a:t> The file is update as the medicine</a:t>
                      </a:r>
                      <a:r>
                        <a:rPr lang="en-US" sz="1600" b="1" dirty="0"/>
                        <a:t> information</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Comments</a:t>
                      </a:r>
                      <a:endParaRPr b="1" dirty="0"/>
                    </a:p>
                  </a:txBody>
                  <a:tcPr marL="68575" marR="68575" marT="0" marB="0"/>
                </a:tc>
                <a:extLst>
                  <a:ext uri="{0D108BD9-81ED-4DB2-BD59-A6C34878D82A}">
                    <a16:rowId xmlns:a16="http://schemas.microsoft.com/office/drawing/2014/main" val="2339762974"/>
                  </a:ext>
                </a:extLst>
              </a:tr>
            </a:tbl>
          </a:graphicData>
        </a:graphic>
      </p:graphicFrame>
    </p:spTree>
    <p:extLst>
      <p:ext uri="{BB962C8B-B14F-4D97-AF65-F5344CB8AC3E}">
        <p14:creationId xmlns:p14="http://schemas.microsoft.com/office/powerpoint/2010/main" val="3030578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4E0A7-A510-F512-F4BD-73081E521AC0}"/>
              </a:ext>
            </a:extLst>
          </p:cNvPr>
          <p:cNvSpPr txBox="1">
            <a:spLocks/>
          </p:cNvSpPr>
          <p:nvPr/>
        </p:nvSpPr>
        <p:spPr>
          <a:xfrm>
            <a:off x="0" y="0"/>
            <a:ext cx="8610600" cy="1293028"/>
          </a:xfrm>
          <a:prstGeom prst="rect">
            <a:avLst/>
          </a:prstGeom>
        </p:spPr>
        <p:txBody>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r>
              <a:rPr lang="en-US" dirty="0">
                <a:ln>
                  <a:noFill/>
                </a:ln>
                <a:solidFill>
                  <a:srgbClr val="FFFFFF"/>
                </a:solidFill>
                <a:effectLst/>
                <a:latin typeface="Impact"/>
                <a:cs typeface="+mj-cs"/>
              </a:rPr>
              <a:t>Data Dictionary –</a:t>
            </a:r>
            <a:r>
              <a:rPr lang="en-US" dirty="0">
                <a:ln>
                  <a:noFill/>
                </a:ln>
                <a:solidFill>
                  <a:srgbClr val="4472C4"/>
                </a:solidFill>
                <a:effectLst/>
                <a:latin typeface="Impact"/>
                <a:cs typeface="+mj-cs"/>
              </a:rPr>
              <a:t> </a:t>
            </a:r>
            <a:r>
              <a:rPr lang="en-US" dirty="0">
                <a:ln>
                  <a:noFill/>
                </a:ln>
                <a:solidFill>
                  <a:schemeClr val="accent1">
                    <a:lumMod val="75000"/>
                  </a:schemeClr>
                </a:solidFill>
                <a:effectLst/>
                <a:latin typeface="Impact"/>
                <a:cs typeface="+mj-cs"/>
              </a:rPr>
              <a:t>Data Store</a:t>
            </a:r>
            <a:endParaRPr lang="en-US" dirty="0">
              <a:solidFill>
                <a:schemeClr val="accent1">
                  <a:lumMod val="75000"/>
                </a:schemeClr>
              </a:solidFill>
            </a:endParaRPr>
          </a:p>
        </p:txBody>
      </p:sp>
      <p:graphicFrame>
        <p:nvGraphicFramePr>
          <p:cNvPr id="3" name="Content Placeholder 3">
            <a:extLst>
              <a:ext uri="{FF2B5EF4-FFF2-40B4-BE49-F238E27FC236}">
                <a16:creationId xmlns:a16="http://schemas.microsoft.com/office/drawing/2014/main" id="{5C56AF37-6C18-8D38-F529-7D6DB77AF658}"/>
              </a:ext>
            </a:extLst>
          </p:cNvPr>
          <p:cNvGraphicFramePr>
            <a:graphicFrameLocks/>
          </p:cNvGraphicFramePr>
          <p:nvPr>
            <p:extLst>
              <p:ext uri="{D42A27DB-BD31-4B8C-83A1-F6EECF244321}">
                <p14:modId xmlns:p14="http://schemas.microsoft.com/office/powerpoint/2010/main" val="3311425462"/>
              </p:ext>
            </p:extLst>
          </p:nvPr>
        </p:nvGraphicFramePr>
        <p:xfrm>
          <a:off x="1669002" y="1642368"/>
          <a:ext cx="9836458" cy="4119236"/>
        </p:xfrm>
        <a:graphic>
          <a:graphicData uri="http://schemas.openxmlformats.org/drawingml/2006/table">
            <a:tbl>
              <a:tblPr firstRow="1" bandRow="1">
                <a:tableStyleId>{B301B821-A1FF-4177-AEE7-76D212191A09}</a:tableStyleId>
              </a:tblPr>
              <a:tblGrid>
                <a:gridCol w="7006209">
                  <a:extLst>
                    <a:ext uri="{9D8B030D-6E8A-4147-A177-3AD203B41FA5}">
                      <a16:colId xmlns:a16="http://schemas.microsoft.com/office/drawing/2014/main" val="1296724979"/>
                    </a:ext>
                  </a:extLst>
                </a:gridCol>
                <a:gridCol w="2830249">
                  <a:extLst>
                    <a:ext uri="{9D8B030D-6E8A-4147-A177-3AD203B41FA5}">
                      <a16:colId xmlns:a16="http://schemas.microsoft.com/office/drawing/2014/main" val="353161027"/>
                    </a:ext>
                  </a:extLst>
                </a:gridCol>
              </a:tblGrid>
              <a:tr h="274900">
                <a:tc>
                  <a:txBody>
                    <a:bodyPr/>
                    <a:lstStyle/>
                    <a:p>
                      <a:pPr marL="0" marR="0" lvl="0" indent="0" algn="l" rtl="0">
                        <a:lnSpc>
                          <a:spcPct val="115000"/>
                        </a:lnSpc>
                        <a:spcBef>
                          <a:spcPts val="0"/>
                        </a:spcBef>
                        <a:spcAft>
                          <a:spcPts val="0"/>
                        </a:spcAft>
                        <a:buNone/>
                      </a:pPr>
                      <a:r>
                        <a:rPr lang="en-US" sz="1600" b="1" u="none" strike="noStrike" cap="none" dirty="0">
                          <a:sym typeface="Cambria"/>
                        </a:rPr>
                        <a:t> D1</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mbria"/>
                        </a:rPr>
                        <a:t>ID</a:t>
                      </a:r>
                      <a:endParaRPr sz="1600" b="1" u="none" strike="noStrike" cap="none" dirty="0">
                        <a:latin typeface="Calibri"/>
                        <a:ea typeface="Calibri"/>
                        <a:cs typeface="Calibri"/>
                        <a:sym typeface="Calibri"/>
                      </a:endParaRPr>
                    </a:p>
                  </a:txBody>
                  <a:tcPr marL="68575" marR="68575" marT="0" marB="0"/>
                </a:tc>
                <a:extLst>
                  <a:ext uri="{0D108BD9-81ED-4DB2-BD59-A6C34878D82A}">
                    <a16:rowId xmlns:a16="http://schemas.microsoft.com/office/drawing/2014/main" val="3450018746"/>
                  </a:ext>
                </a:extLst>
              </a:tr>
              <a:tr h="268036">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1" dirty="0"/>
                        <a:t>pharmacy database</a:t>
                      </a: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Name</a:t>
                      </a:r>
                      <a:endParaRPr b="1" dirty="0"/>
                    </a:p>
                  </a:txBody>
                  <a:tcPr marL="68575" marR="68575" marT="0" marB="0"/>
                </a:tc>
                <a:extLst>
                  <a:ext uri="{0D108BD9-81ED-4DB2-BD59-A6C34878D82A}">
                    <a16:rowId xmlns:a16="http://schemas.microsoft.com/office/drawing/2014/main" val="2566682627"/>
                  </a:ext>
                </a:extLst>
              </a:tr>
              <a:tr h="275100">
                <a:tc>
                  <a:txBody>
                    <a:bodyPr/>
                    <a:lstStyle/>
                    <a:p>
                      <a:pPr marL="0" marR="0" lvl="0" indent="0" algn="l" rtl="0">
                        <a:lnSpc>
                          <a:spcPct val="115000"/>
                        </a:lnSpc>
                        <a:spcBef>
                          <a:spcPts val="0"/>
                        </a:spcBef>
                        <a:spcAft>
                          <a:spcPts val="0"/>
                        </a:spcAft>
                        <a:buNone/>
                      </a:pPr>
                      <a:r>
                        <a:rPr lang="en-US" sz="1600" b="1" dirty="0"/>
                        <a:t>Pharmacy </a:t>
                      </a:r>
                      <a:r>
                        <a:rPr lang="en-US" sz="1600" b="1" u="none" strike="noStrike" cap="none" dirty="0">
                          <a:sym typeface="Cambria"/>
                        </a:rPr>
                        <a:t>file</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Alias</a:t>
                      </a:r>
                      <a:endParaRPr b="1" dirty="0"/>
                    </a:p>
                  </a:txBody>
                  <a:tcPr marL="68575" marR="68575" marT="0" marB="0"/>
                </a:tc>
                <a:extLst>
                  <a:ext uri="{0D108BD9-81ED-4DB2-BD59-A6C34878D82A}">
                    <a16:rowId xmlns:a16="http://schemas.microsoft.com/office/drawing/2014/main" val="1886330512"/>
                  </a:ext>
                </a:extLst>
              </a:tr>
              <a:tr h="275100">
                <a:tc>
                  <a:txBody>
                    <a:bodyPr/>
                    <a:lstStyle/>
                    <a:p>
                      <a:pPr marL="0" marR="0" lvl="0" indent="0" algn="l" rtl="0">
                        <a:lnSpc>
                          <a:spcPct val="115000"/>
                        </a:lnSpc>
                        <a:spcBef>
                          <a:spcPts val="0"/>
                        </a:spcBef>
                        <a:spcAft>
                          <a:spcPts val="0"/>
                        </a:spcAft>
                        <a:buNone/>
                      </a:pPr>
                      <a:r>
                        <a:rPr lang="en-US" sz="1600" b="1" u="none" strike="noStrike" cap="none" dirty="0">
                          <a:sym typeface="Cambria"/>
                        </a:rPr>
                        <a:t>Contains information about All medicine in pharmacy</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Description</a:t>
                      </a:r>
                      <a:endParaRPr b="1" dirty="0"/>
                    </a:p>
                  </a:txBody>
                  <a:tcPr marL="68575" marR="68575" marT="0" marB="0"/>
                </a:tc>
                <a:extLst>
                  <a:ext uri="{0D108BD9-81ED-4DB2-BD59-A6C34878D82A}">
                    <a16:rowId xmlns:a16="http://schemas.microsoft.com/office/drawing/2014/main" val="336085760"/>
                  </a:ext>
                </a:extLst>
              </a:tr>
              <a:tr h="275100">
                <a:tc>
                  <a:txBody>
                    <a:bodyPr/>
                    <a:lstStyle/>
                    <a:p>
                      <a:pPr marL="0" marR="0" lvl="0" indent="0" algn="l" rtl="0">
                        <a:lnSpc>
                          <a:spcPct val="115000"/>
                        </a:lnSpc>
                        <a:spcBef>
                          <a:spcPts val="0"/>
                        </a:spcBef>
                        <a:spcAft>
                          <a:spcPts val="0"/>
                        </a:spcAft>
                        <a:buNone/>
                      </a:pPr>
                      <a:r>
                        <a:rPr lang="en-US" sz="1600" b="1" u="none" strike="noStrike" cap="none" dirty="0">
                          <a:latin typeface="Calibri"/>
                          <a:ea typeface="Calibri"/>
                          <a:cs typeface="Calibri"/>
                          <a:sym typeface="Cambria"/>
                        </a:rPr>
                        <a:t>PC</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File Type</a:t>
                      </a:r>
                      <a:endParaRPr b="1" dirty="0"/>
                    </a:p>
                  </a:txBody>
                  <a:tcPr marL="68575" marR="68575" marT="0" marB="0"/>
                </a:tc>
                <a:extLst>
                  <a:ext uri="{0D108BD9-81ED-4DB2-BD59-A6C34878D82A}">
                    <a16:rowId xmlns:a16="http://schemas.microsoft.com/office/drawing/2014/main" val="2203557874"/>
                  </a:ext>
                </a:extLst>
              </a:tr>
              <a:tr h="275100">
                <a:tc>
                  <a:txBody>
                    <a:bodyPr/>
                    <a:lstStyle/>
                    <a:p>
                      <a:pPr marL="0" marR="0" lvl="0" indent="0" algn="l" rtl="0">
                        <a:lnSpc>
                          <a:spcPct val="115000"/>
                        </a:lnSpc>
                        <a:spcBef>
                          <a:spcPts val="0"/>
                        </a:spcBef>
                        <a:spcAft>
                          <a:spcPts val="0"/>
                        </a:spcAft>
                        <a:buNone/>
                      </a:pPr>
                      <a:r>
                        <a:rPr lang="en-US" sz="1600" b="1" u="none" strike="noStrike" cap="none" dirty="0">
                          <a:sym typeface="Cambria"/>
                        </a:rPr>
                        <a:t>Database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File Format</a:t>
                      </a:r>
                      <a:endParaRPr b="1" dirty="0"/>
                    </a:p>
                  </a:txBody>
                  <a:tcPr marL="68575" marR="68575" marT="0" marB="0"/>
                </a:tc>
                <a:extLst>
                  <a:ext uri="{0D108BD9-81ED-4DB2-BD59-A6C34878D82A}">
                    <a16:rowId xmlns:a16="http://schemas.microsoft.com/office/drawing/2014/main" val="741524054"/>
                  </a:ext>
                </a:extLst>
              </a:tr>
              <a:tr h="275100">
                <a:tc>
                  <a:txBody>
                    <a:bodyPr/>
                    <a:lstStyle/>
                    <a:p>
                      <a:pPr marL="0" marR="0" lvl="0" indent="0" algn="l" rtl="0">
                        <a:lnSpc>
                          <a:spcPct val="115000"/>
                        </a:lnSpc>
                        <a:spcBef>
                          <a:spcPts val="0"/>
                        </a:spcBef>
                        <a:spcAft>
                          <a:spcPts val="0"/>
                        </a:spcAft>
                        <a:buNone/>
                      </a:pPr>
                      <a:r>
                        <a:rPr lang="en-US" sz="1600" b="1" u="none" strike="noStrike" cap="none" dirty="0">
                          <a:sym typeface="Cambria"/>
                        </a:rPr>
                        <a:t>800000 characters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Record Size</a:t>
                      </a:r>
                      <a:endParaRPr b="1" dirty="0"/>
                    </a:p>
                  </a:txBody>
                  <a:tcPr marL="68575" marR="68575" marT="0" marB="0"/>
                </a:tc>
                <a:extLst>
                  <a:ext uri="{0D108BD9-81ED-4DB2-BD59-A6C34878D82A}">
                    <a16:rowId xmlns:a16="http://schemas.microsoft.com/office/drawing/2014/main" val="514192082"/>
                  </a:ext>
                </a:extLst>
              </a:tr>
              <a:tr h="275100">
                <a:tc>
                  <a:txBody>
                    <a:bodyPr/>
                    <a:lstStyle/>
                    <a:p>
                      <a:pPr marL="0" marR="0" lvl="0" indent="0" algn="l" rtl="0">
                        <a:lnSpc>
                          <a:spcPct val="115000"/>
                        </a:lnSpc>
                        <a:spcBef>
                          <a:spcPts val="0"/>
                        </a:spcBef>
                        <a:spcAft>
                          <a:spcPts val="0"/>
                        </a:spcAft>
                        <a:buNone/>
                      </a:pPr>
                      <a:r>
                        <a:rPr lang="en-US" sz="1600" b="1" u="none" strike="noStrike" cap="none" dirty="0">
                          <a:sym typeface="Cambria"/>
                        </a:rPr>
                        <a:t>1000000</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Maximum Records</a:t>
                      </a:r>
                      <a:endParaRPr b="1" dirty="0"/>
                    </a:p>
                  </a:txBody>
                  <a:tcPr marL="68575" marR="68575" marT="0" marB="0"/>
                </a:tc>
                <a:extLst>
                  <a:ext uri="{0D108BD9-81ED-4DB2-BD59-A6C34878D82A}">
                    <a16:rowId xmlns:a16="http://schemas.microsoft.com/office/drawing/2014/main" val="2729407428"/>
                  </a:ext>
                </a:extLst>
              </a:tr>
              <a:tr h="275100">
                <a:tc>
                  <a:txBody>
                    <a:bodyPr/>
                    <a:lstStyle/>
                    <a:p>
                      <a:pPr marL="0" marR="0" lvl="0" indent="0" algn="l" rtl="0">
                        <a:lnSpc>
                          <a:spcPct val="115000"/>
                        </a:lnSpc>
                        <a:spcBef>
                          <a:spcPts val="0"/>
                        </a:spcBef>
                        <a:spcAft>
                          <a:spcPts val="0"/>
                        </a:spcAft>
                        <a:buNone/>
                      </a:pPr>
                      <a:r>
                        <a:rPr lang="en-US" sz="1600" b="1" u="none" strike="noStrike" cap="none" dirty="0">
                          <a:sym typeface="Cambria"/>
                        </a:rPr>
                        <a:t>80000</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Average Records</a:t>
                      </a:r>
                      <a:endParaRPr b="1" dirty="0"/>
                    </a:p>
                  </a:txBody>
                  <a:tcPr marL="68575" marR="68575" marT="0" marB="0"/>
                </a:tc>
                <a:extLst>
                  <a:ext uri="{0D108BD9-81ED-4DB2-BD59-A6C34878D82A}">
                    <a16:rowId xmlns:a16="http://schemas.microsoft.com/office/drawing/2014/main" val="1535300809"/>
                  </a:ext>
                </a:extLst>
              </a:tr>
              <a:tr h="275100">
                <a:tc>
                  <a:txBody>
                    <a:bodyPr/>
                    <a:lstStyle/>
                    <a:p>
                      <a:pPr marL="0" marR="0" lvl="0" indent="0" algn="l" rtl="0">
                        <a:lnSpc>
                          <a:spcPct val="115000"/>
                        </a:lnSpc>
                        <a:spcBef>
                          <a:spcPts val="0"/>
                        </a:spcBef>
                        <a:spcAft>
                          <a:spcPts val="0"/>
                        </a:spcAft>
                        <a:buNone/>
                      </a:pPr>
                      <a:r>
                        <a:rPr lang="en-US" sz="1600" b="1" u="none" strike="noStrike" cap="none" dirty="0">
                          <a:sym typeface="Cambria"/>
                        </a:rPr>
                        <a:t>65%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Growth per Year</a:t>
                      </a:r>
                      <a:endParaRPr b="1" dirty="0"/>
                    </a:p>
                  </a:txBody>
                  <a:tcPr marL="68575" marR="68575" marT="0" marB="0"/>
                </a:tc>
                <a:extLst>
                  <a:ext uri="{0D108BD9-81ED-4DB2-BD59-A6C34878D82A}">
                    <a16:rowId xmlns:a16="http://schemas.microsoft.com/office/drawing/2014/main" val="2379831646"/>
                  </a:ext>
                </a:extLst>
              </a:tr>
              <a:tr h="275100">
                <a:tc>
                  <a:txBody>
                    <a:bodyPr/>
                    <a:lstStyle/>
                    <a:p>
                      <a:pPr marL="0" marR="0" lvl="0" indent="0" algn="l" rtl="0">
                        <a:lnSpc>
                          <a:spcPct val="115000"/>
                        </a:lnSpc>
                        <a:spcBef>
                          <a:spcPts val="0"/>
                        </a:spcBef>
                        <a:spcAft>
                          <a:spcPts val="0"/>
                        </a:spcAft>
                        <a:buNone/>
                      </a:pPr>
                      <a:r>
                        <a:rPr lang="en-US" sz="1600" b="1" u="none" strike="noStrike" cap="none" dirty="0">
                          <a:latin typeface="Calibri"/>
                          <a:ea typeface="Calibri"/>
                          <a:cs typeface="Calibri"/>
                          <a:sym typeface="Calibri"/>
                        </a:rPr>
                        <a:t>Pharmacy</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Data Set</a:t>
                      </a:r>
                      <a:endParaRPr b="1" dirty="0"/>
                    </a:p>
                  </a:txBody>
                  <a:tcPr marL="68575" marR="68575" marT="0" marB="0"/>
                </a:tc>
                <a:extLst>
                  <a:ext uri="{0D108BD9-81ED-4DB2-BD59-A6C34878D82A}">
                    <a16:rowId xmlns:a16="http://schemas.microsoft.com/office/drawing/2014/main" val="760926976"/>
                  </a:ext>
                </a:extLst>
              </a:tr>
              <a:tr h="275100">
                <a:tc>
                  <a:txBody>
                    <a:bodyPr/>
                    <a:lstStyle/>
                    <a:p>
                      <a:pPr marL="0" marR="0" lvl="0" indent="0" algn="l" rtl="0">
                        <a:lnSpc>
                          <a:spcPct val="115000"/>
                        </a:lnSpc>
                        <a:spcBef>
                          <a:spcPts val="0"/>
                        </a:spcBef>
                        <a:spcAft>
                          <a:spcPts val="0"/>
                        </a:spcAft>
                        <a:buNone/>
                      </a:pPr>
                      <a:r>
                        <a:rPr lang="en-US" sz="1600" b="1" u="none" strike="noStrike" cap="none" dirty="0">
                          <a:latin typeface="Calibri"/>
                          <a:ea typeface="Calibri"/>
                          <a:cs typeface="Calibri"/>
                          <a:sym typeface="Calibri"/>
                        </a:rPr>
                        <a:t>Pharmacy</a:t>
                      </a:r>
                      <a:r>
                        <a:rPr lang="en-US" sz="1600" b="1" dirty="0"/>
                        <a:t> </a:t>
                      </a:r>
                      <a:r>
                        <a:rPr lang="en-US" sz="1600" b="1" u="none" strike="noStrike" cap="none" dirty="0">
                          <a:sym typeface="Cambria"/>
                        </a:rPr>
                        <a:t>Data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Data Structure</a:t>
                      </a:r>
                      <a:endParaRPr b="1" dirty="0"/>
                    </a:p>
                  </a:txBody>
                  <a:tcPr marL="68575" marR="68575" marT="0" marB="0"/>
                </a:tc>
                <a:extLst>
                  <a:ext uri="{0D108BD9-81ED-4DB2-BD59-A6C34878D82A}">
                    <a16:rowId xmlns:a16="http://schemas.microsoft.com/office/drawing/2014/main" val="288974699"/>
                  </a:ext>
                </a:extLst>
              </a:tr>
              <a:tr h="275100">
                <a:tc>
                  <a:txBody>
                    <a:bodyPr/>
                    <a:lstStyle/>
                    <a:p>
                      <a:pPr marL="0" marR="0" lvl="0" indent="0" algn="l" rtl="0">
                        <a:lnSpc>
                          <a:spcPct val="115000"/>
                        </a:lnSpc>
                        <a:spcBef>
                          <a:spcPts val="0"/>
                        </a:spcBef>
                        <a:spcAft>
                          <a:spcPts val="0"/>
                        </a:spcAft>
                        <a:buNone/>
                      </a:pPr>
                      <a:r>
                        <a:rPr lang="en-US" sz="1600" b="1" u="none" strike="noStrike" cap="none" dirty="0">
                          <a:latin typeface="Calibri"/>
                          <a:ea typeface="Calibri"/>
                          <a:cs typeface="Calibri"/>
                          <a:sym typeface="Calibri"/>
                        </a:rPr>
                        <a:t>Pharmacy</a:t>
                      </a:r>
                      <a:r>
                        <a:rPr lang="en-US" sz="1600" b="1" u="none" strike="noStrike" cap="none" dirty="0">
                          <a:sym typeface="Cambria"/>
                        </a:rPr>
                        <a:t> ID </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Primary Key</a:t>
                      </a:r>
                      <a:endParaRPr b="1" dirty="0"/>
                    </a:p>
                  </a:txBody>
                  <a:tcPr marL="68575" marR="68575" marT="0" marB="0"/>
                </a:tc>
                <a:extLst>
                  <a:ext uri="{0D108BD9-81ED-4DB2-BD59-A6C34878D82A}">
                    <a16:rowId xmlns:a16="http://schemas.microsoft.com/office/drawing/2014/main" val="4044820913"/>
                  </a:ext>
                </a:extLst>
              </a:tr>
              <a:tr h="275100">
                <a:tc>
                  <a:txBody>
                    <a:bodyPr/>
                    <a:lstStyle/>
                    <a:p>
                      <a:pPr marL="0" marR="0" lvl="0" indent="0" algn="l" rtl="0">
                        <a:lnSpc>
                          <a:spcPct val="115000"/>
                        </a:lnSpc>
                        <a:spcBef>
                          <a:spcPts val="0"/>
                        </a:spcBef>
                        <a:spcAft>
                          <a:spcPts val="0"/>
                        </a:spcAft>
                        <a:buNone/>
                      </a:pPr>
                      <a:r>
                        <a:rPr lang="en-US" sz="1600" b="1" u="none" strike="noStrike" cap="none" dirty="0">
                          <a:latin typeface="Calibri"/>
                          <a:ea typeface="Calibri"/>
                          <a:cs typeface="Calibri"/>
                          <a:sym typeface="Calibri"/>
                        </a:rPr>
                        <a:t>Pharmacy</a:t>
                      </a:r>
                      <a:r>
                        <a:rPr lang="en-US" sz="1600" b="1" u="none" strike="noStrike" cap="none" dirty="0">
                          <a:sym typeface="Cambria"/>
                        </a:rPr>
                        <a:t> Name</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Secondary Key</a:t>
                      </a:r>
                      <a:endParaRPr b="1" dirty="0"/>
                    </a:p>
                  </a:txBody>
                  <a:tcPr marL="68575" marR="68575" marT="0" marB="0"/>
                </a:tc>
                <a:extLst>
                  <a:ext uri="{0D108BD9-81ED-4DB2-BD59-A6C34878D82A}">
                    <a16:rowId xmlns:a16="http://schemas.microsoft.com/office/drawing/2014/main" val="2749063998"/>
                  </a:ext>
                </a:extLst>
              </a:tr>
              <a:tr h="275100">
                <a:tc>
                  <a:txBody>
                    <a:bodyPr/>
                    <a:lstStyle/>
                    <a:p>
                      <a:pPr marL="0" marR="0" lvl="0" indent="0" algn="l" rtl="0">
                        <a:lnSpc>
                          <a:spcPct val="115000"/>
                        </a:lnSpc>
                        <a:spcBef>
                          <a:spcPts val="0"/>
                        </a:spcBef>
                        <a:spcAft>
                          <a:spcPts val="0"/>
                        </a:spcAft>
                        <a:buNone/>
                      </a:pPr>
                      <a:r>
                        <a:rPr lang="en-US" sz="1600" b="1" u="none" strike="noStrike" cap="none" dirty="0">
                          <a:sym typeface="Cambria"/>
                        </a:rPr>
                        <a:t> The file is update as the </a:t>
                      </a:r>
                      <a:r>
                        <a:rPr lang="en-US" sz="1600" b="1" u="none" strike="noStrike" cap="none" dirty="0">
                          <a:latin typeface="Calibri"/>
                          <a:ea typeface="Calibri"/>
                          <a:cs typeface="Calibri"/>
                          <a:sym typeface="Calibri"/>
                        </a:rPr>
                        <a:t>Pharmacy</a:t>
                      </a:r>
                      <a:r>
                        <a:rPr lang="en-US" sz="1600" b="1" dirty="0"/>
                        <a:t> information</a:t>
                      </a:r>
                      <a:endParaRPr sz="1600" b="1" u="none" strike="noStrike" cap="none" dirty="0">
                        <a:latin typeface="Calibri"/>
                        <a:ea typeface="Calibri"/>
                        <a:cs typeface="Calibri"/>
                        <a:sym typeface="Calibri"/>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dirty="0">
                          <a:sym typeface="Calibri"/>
                        </a:rPr>
                        <a:t>Comments</a:t>
                      </a:r>
                      <a:endParaRPr b="1" dirty="0"/>
                    </a:p>
                  </a:txBody>
                  <a:tcPr marL="68575" marR="68575" marT="0" marB="0"/>
                </a:tc>
                <a:extLst>
                  <a:ext uri="{0D108BD9-81ED-4DB2-BD59-A6C34878D82A}">
                    <a16:rowId xmlns:a16="http://schemas.microsoft.com/office/drawing/2014/main" val="17184806"/>
                  </a:ext>
                </a:extLst>
              </a:tr>
            </a:tbl>
          </a:graphicData>
        </a:graphic>
      </p:graphicFrame>
    </p:spTree>
    <p:extLst>
      <p:ext uri="{BB962C8B-B14F-4D97-AF65-F5344CB8AC3E}">
        <p14:creationId xmlns:p14="http://schemas.microsoft.com/office/powerpoint/2010/main" val="3297923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FD6BD-E88D-6836-753A-B0168B155BAC}"/>
              </a:ext>
            </a:extLst>
          </p:cNvPr>
          <p:cNvSpPr txBox="1">
            <a:spLocks/>
          </p:cNvSpPr>
          <p:nvPr/>
        </p:nvSpPr>
        <p:spPr>
          <a:xfrm>
            <a:off x="0" y="0"/>
            <a:ext cx="8610600" cy="1293028"/>
          </a:xfrm>
          <a:prstGeom prst="rect">
            <a:avLst/>
          </a:prstGeom>
        </p:spPr>
        <p:txBody>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r>
              <a:rPr lang="en-US" b="1"/>
              <a:t>Process Specification</a:t>
            </a:r>
            <a:endParaRPr lang="en-US" dirty="0"/>
          </a:p>
        </p:txBody>
      </p:sp>
      <p:graphicFrame>
        <p:nvGraphicFramePr>
          <p:cNvPr id="3" name="Content Placeholder 3">
            <a:extLst>
              <a:ext uri="{FF2B5EF4-FFF2-40B4-BE49-F238E27FC236}">
                <a16:creationId xmlns:a16="http://schemas.microsoft.com/office/drawing/2014/main" id="{77E5511C-7A2E-68EE-8868-E39B82052C5C}"/>
              </a:ext>
            </a:extLst>
          </p:cNvPr>
          <p:cNvGraphicFramePr>
            <a:graphicFrameLocks/>
          </p:cNvGraphicFramePr>
          <p:nvPr>
            <p:extLst>
              <p:ext uri="{D42A27DB-BD31-4B8C-83A1-F6EECF244321}">
                <p14:modId xmlns:p14="http://schemas.microsoft.com/office/powerpoint/2010/main" val="2447766942"/>
              </p:ext>
            </p:extLst>
          </p:nvPr>
        </p:nvGraphicFramePr>
        <p:xfrm>
          <a:off x="564561" y="1092969"/>
          <a:ext cx="10769353" cy="5482768"/>
        </p:xfrm>
        <a:graphic>
          <a:graphicData uri="http://schemas.openxmlformats.org/drawingml/2006/table">
            <a:tbl>
              <a:tblPr firstRow="1" bandRow="1">
                <a:tableStyleId>{5C22544A-7EE6-4342-B048-85BDC9FD1C3A}</a:tableStyleId>
              </a:tblPr>
              <a:tblGrid>
                <a:gridCol w="10769353">
                  <a:extLst>
                    <a:ext uri="{9D8B030D-6E8A-4147-A177-3AD203B41FA5}">
                      <a16:colId xmlns:a16="http://schemas.microsoft.com/office/drawing/2014/main" val="2481975792"/>
                    </a:ext>
                  </a:extLst>
                </a:gridCol>
              </a:tblGrid>
              <a:tr h="1308488">
                <a:tc>
                  <a:txBody>
                    <a:bodyPr/>
                    <a:lstStyle/>
                    <a:p>
                      <a:pPr marL="0" marR="0" lvl="0" indent="0" algn="ctr" rtl="0">
                        <a:spcBef>
                          <a:spcPts val="0"/>
                        </a:spcBef>
                        <a:spcAft>
                          <a:spcPts val="0"/>
                        </a:spcAft>
                        <a:buNone/>
                      </a:pPr>
                      <a:r>
                        <a:rPr lang="en-US" sz="2400" u="sng" dirty="0">
                          <a:solidFill>
                            <a:schemeClr val="tx1"/>
                          </a:solidFill>
                        </a:rPr>
                        <a:t>Process Specification</a:t>
                      </a:r>
                      <a:endParaRPr u="sng" dirty="0">
                        <a:solidFill>
                          <a:schemeClr val="tx1"/>
                        </a:solidFill>
                      </a:endParaRPr>
                    </a:p>
                    <a:p>
                      <a:pPr marL="0" marR="0" lvl="0" indent="0" algn="l" rtl="0">
                        <a:spcBef>
                          <a:spcPts val="0"/>
                        </a:spcBef>
                        <a:spcAft>
                          <a:spcPts val="0"/>
                        </a:spcAft>
                        <a:buNone/>
                      </a:pPr>
                      <a:r>
                        <a:rPr lang="en-US" sz="1800" dirty="0">
                          <a:solidFill>
                            <a:schemeClr val="tx1"/>
                          </a:solidFill>
                        </a:rPr>
                        <a:t>Number:  </a:t>
                      </a:r>
                      <a:r>
                        <a:rPr lang="en-US" sz="1800" dirty="0">
                          <a:solidFill>
                            <a:schemeClr val="bg2"/>
                          </a:solidFill>
                        </a:rPr>
                        <a:t>1</a:t>
                      </a:r>
                    </a:p>
                    <a:p>
                      <a:pPr marL="0" marR="0" lvl="0" indent="0" algn="l" rtl="0">
                        <a:spcBef>
                          <a:spcPts val="0"/>
                        </a:spcBef>
                        <a:spcAft>
                          <a:spcPts val="0"/>
                        </a:spcAft>
                        <a:buNone/>
                      </a:pPr>
                      <a:r>
                        <a:rPr lang="en-US" sz="1800" dirty="0">
                          <a:solidFill>
                            <a:schemeClr val="tx1"/>
                          </a:solidFill>
                        </a:rPr>
                        <a:t>Name: </a:t>
                      </a:r>
                      <a:r>
                        <a:rPr lang="en-US" sz="1800" dirty="0">
                          <a:solidFill>
                            <a:schemeClr val="bg2"/>
                          </a:solidFill>
                        </a:rPr>
                        <a:t>Collect Medicine information</a:t>
                      </a:r>
                    </a:p>
                    <a:p>
                      <a:pPr marL="0" marR="0" lvl="0" indent="0" algn="l" rtl="0">
                        <a:lnSpc>
                          <a:spcPct val="100000"/>
                        </a:lnSpc>
                        <a:spcBef>
                          <a:spcPts val="0"/>
                        </a:spcBef>
                        <a:spcAft>
                          <a:spcPts val="0"/>
                        </a:spcAft>
                        <a:buClr>
                          <a:schemeClr val="dk1"/>
                        </a:buClr>
                        <a:buSzPts val="1800"/>
                        <a:buFont typeface="Calibri" panose="020F0502020204030204"/>
                        <a:buNone/>
                      </a:pPr>
                      <a:r>
                        <a:rPr lang="en-US" sz="1800" dirty="0">
                          <a:solidFill>
                            <a:schemeClr val="tx1"/>
                          </a:solidFill>
                        </a:rPr>
                        <a:t>Description: </a:t>
                      </a:r>
                      <a:r>
                        <a:rPr lang="en-US" sz="1800" dirty="0">
                          <a:solidFill>
                            <a:schemeClr val="bg2"/>
                          </a:solidFill>
                        </a:rPr>
                        <a:t>collect data and information from Medicine to storge it </a:t>
                      </a:r>
                    </a:p>
                  </a:txBody>
                  <a:tcPr marL="91450" marR="91450" marT="45725" marB="45725"/>
                </a:tc>
                <a:extLst>
                  <a:ext uri="{0D108BD9-81ED-4DB2-BD59-A6C34878D82A}">
                    <a16:rowId xmlns:a16="http://schemas.microsoft.com/office/drawing/2014/main" val="509200312"/>
                  </a:ext>
                </a:extLst>
              </a:tr>
              <a:tr h="993876">
                <a:tc>
                  <a:txBody>
                    <a:bodyPr/>
                    <a:lstStyle/>
                    <a:p>
                      <a:pPr marL="0" marR="0" lvl="0" indent="0" algn="l" rtl="0">
                        <a:spcBef>
                          <a:spcPts val="0"/>
                        </a:spcBef>
                        <a:spcAft>
                          <a:spcPts val="0"/>
                        </a:spcAft>
                        <a:buNone/>
                      </a:pPr>
                      <a:r>
                        <a:rPr lang="en-US" sz="1800" b="1" dirty="0">
                          <a:solidFill>
                            <a:srgbClr val="0070C0"/>
                          </a:solidFill>
                        </a:rPr>
                        <a:t>Input Data Flow</a:t>
                      </a:r>
                      <a:r>
                        <a:rPr lang="ar-EG" sz="1800" b="1" dirty="0">
                          <a:solidFill>
                            <a:srgbClr val="0070C0"/>
                          </a:solidFill>
                        </a:rPr>
                        <a:t> </a:t>
                      </a:r>
                    </a:p>
                    <a:p>
                      <a:pPr marL="342900" marR="0" lvl="0" indent="-342900" algn="l" rtl="0">
                        <a:spcBef>
                          <a:spcPts val="0"/>
                        </a:spcBef>
                        <a:spcAft>
                          <a:spcPts val="0"/>
                        </a:spcAft>
                        <a:buFont typeface="+mj-lt"/>
                        <a:buAutoNum type="arabicPeriod"/>
                      </a:pPr>
                      <a:r>
                        <a:rPr lang="en-US" sz="1800" b="0" i="0" kern="1200" dirty="0">
                          <a:solidFill>
                            <a:schemeClr val="dk1"/>
                          </a:solidFill>
                          <a:effectLst/>
                          <a:latin typeface="+mn-lt"/>
                          <a:ea typeface="+mn-ea"/>
                          <a:cs typeface="+mn-cs"/>
                        </a:rPr>
                        <a:t> Medicine Information </a:t>
                      </a:r>
                      <a:endParaRPr b="1" dirty="0">
                        <a:solidFill>
                          <a:srgbClr val="FFC000"/>
                        </a:solidFill>
                      </a:endParaRPr>
                    </a:p>
                  </a:txBody>
                  <a:tcPr marL="91450" marR="91450" marT="45725" marB="45725"/>
                </a:tc>
                <a:extLst>
                  <a:ext uri="{0D108BD9-81ED-4DB2-BD59-A6C34878D82A}">
                    <a16:rowId xmlns:a16="http://schemas.microsoft.com/office/drawing/2014/main" val="3227093307"/>
                  </a:ext>
                </a:extLst>
              </a:tr>
              <a:tr h="795101">
                <a:tc>
                  <a:txBody>
                    <a:bodyPr/>
                    <a:lstStyle/>
                    <a:p>
                      <a:pPr marL="0" marR="0" lvl="0" indent="0" algn="l" rtl="0">
                        <a:spcBef>
                          <a:spcPts val="0"/>
                        </a:spcBef>
                        <a:spcAft>
                          <a:spcPts val="0"/>
                        </a:spcAft>
                        <a:buNone/>
                      </a:pPr>
                      <a:r>
                        <a:rPr lang="en-US" sz="1800" b="1" dirty="0">
                          <a:solidFill>
                            <a:srgbClr val="0070C0"/>
                          </a:solidFill>
                        </a:rPr>
                        <a:t>Output Data Flow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 medicine Records </a:t>
                      </a:r>
                      <a:r>
                        <a:rPr lang="en-US" sz="1800" dirty="0"/>
                        <a:t>to process 2</a:t>
                      </a:r>
                    </a:p>
                  </a:txBody>
                  <a:tcPr marL="91450" marR="91450" marT="45725" marB="45725"/>
                </a:tc>
                <a:extLst>
                  <a:ext uri="{0D108BD9-81ED-4DB2-BD59-A6C34878D82A}">
                    <a16:rowId xmlns:a16="http://schemas.microsoft.com/office/drawing/2014/main" val="2004799347"/>
                  </a:ext>
                </a:extLst>
              </a:tr>
              <a:tr h="795101">
                <a:tc>
                  <a:txBody>
                    <a:bodyPr/>
                    <a:lstStyle/>
                    <a:p>
                      <a:pPr marL="0" marR="0" lvl="0" indent="0" algn="l" rtl="0">
                        <a:spcBef>
                          <a:spcPts val="0"/>
                        </a:spcBef>
                        <a:spcAft>
                          <a:spcPts val="0"/>
                        </a:spcAft>
                        <a:buNone/>
                      </a:pPr>
                      <a:r>
                        <a:rPr lang="en-US" sz="1800" b="1" dirty="0">
                          <a:solidFill>
                            <a:srgbClr val="0070C0"/>
                          </a:solidFill>
                        </a:rPr>
                        <a:t>Type of Process</a:t>
                      </a:r>
                      <a:endParaRPr b="1" dirty="0">
                        <a:solidFill>
                          <a:srgbClr val="0070C0"/>
                        </a:solidFill>
                      </a:endParaRPr>
                    </a:p>
                    <a:p>
                      <a:pPr marL="0" marR="0" lvl="0" indent="0" algn="l" rtl="0">
                        <a:spcBef>
                          <a:spcPts val="0"/>
                        </a:spcBef>
                        <a:spcAft>
                          <a:spcPts val="0"/>
                        </a:spcAft>
                        <a:buNone/>
                      </a:pPr>
                      <a:r>
                        <a:rPr lang="en-US" sz="1800" dirty="0"/>
                        <a:t>                Online                              Batch                                 Manual</a:t>
                      </a:r>
                      <a:endParaRPr sz="1800" dirty="0"/>
                    </a:p>
                  </a:txBody>
                  <a:tcPr marL="91450" marR="91450" marT="45725" marB="45725"/>
                </a:tc>
                <a:extLst>
                  <a:ext uri="{0D108BD9-81ED-4DB2-BD59-A6C34878D82A}">
                    <a16:rowId xmlns:a16="http://schemas.microsoft.com/office/drawing/2014/main" val="3985354507"/>
                  </a:ext>
                </a:extLst>
              </a:tr>
              <a:tr h="795101">
                <a:tc>
                  <a:txBody>
                    <a:bodyPr/>
                    <a:lstStyle/>
                    <a:p>
                      <a:pPr marL="0" marR="0" lvl="0" indent="0" algn="l" rtl="0">
                        <a:spcBef>
                          <a:spcPts val="0"/>
                        </a:spcBef>
                        <a:spcAft>
                          <a:spcPts val="0"/>
                        </a:spcAft>
                        <a:buNone/>
                      </a:pPr>
                      <a:r>
                        <a:rPr lang="en-US" sz="1800" b="1" dirty="0">
                          <a:solidFill>
                            <a:srgbClr val="0070C0"/>
                          </a:solidFill>
                        </a:rPr>
                        <a:t>Process Logic:</a:t>
                      </a:r>
                      <a:endParaRPr b="1" dirty="0">
                        <a:solidFill>
                          <a:srgbClr val="0070C0"/>
                        </a:solidFill>
                      </a:endParaRPr>
                    </a:p>
                  </a:txBody>
                  <a:tcPr marL="91450" marR="91450" marT="45725" marB="45725"/>
                </a:tc>
                <a:extLst>
                  <a:ext uri="{0D108BD9-81ED-4DB2-BD59-A6C34878D82A}">
                    <a16:rowId xmlns:a16="http://schemas.microsoft.com/office/drawing/2014/main" val="1946410565"/>
                  </a:ext>
                </a:extLst>
              </a:tr>
              <a:tr h="795101">
                <a:tc>
                  <a:txBody>
                    <a:bodyPr/>
                    <a:lstStyle/>
                    <a:p>
                      <a:pPr marL="0" marR="0" lvl="0" indent="0" algn="l" rtl="0">
                        <a:spcBef>
                          <a:spcPts val="0"/>
                        </a:spcBef>
                        <a:spcAft>
                          <a:spcPts val="0"/>
                        </a:spcAft>
                        <a:buNone/>
                      </a:pPr>
                      <a:r>
                        <a:rPr lang="en-US" sz="1800" dirty="0"/>
                        <a:t>          Structured English                          Decision Table                     Decision Tree</a:t>
                      </a:r>
                      <a:endParaRPr dirty="0"/>
                    </a:p>
                  </a:txBody>
                  <a:tcPr marL="91450" marR="91450" marT="45725" marB="45725"/>
                </a:tc>
                <a:extLst>
                  <a:ext uri="{0D108BD9-81ED-4DB2-BD59-A6C34878D82A}">
                    <a16:rowId xmlns:a16="http://schemas.microsoft.com/office/drawing/2014/main" val="1418203764"/>
                  </a:ext>
                </a:extLst>
              </a:tr>
            </a:tbl>
          </a:graphicData>
        </a:graphic>
      </p:graphicFrame>
      <p:sp>
        <p:nvSpPr>
          <p:cNvPr id="8" name="Star: 5 Points 7">
            <a:extLst>
              <a:ext uri="{FF2B5EF4-FFF2-40B4-BE49-F238E27FC236}">
                <a16:creationId xmlns:a16="http://schemas.microsoft.com/office/drawing/2014/main" id="{5A3A0C10-6E4B-EF66-752D-40DB8BF1872D}"/>
              </a:ext>
            </a:extLst>
          </p:cNvPr>
          <p:cNvSpPr/>
          <p:nvPr/>
        </p:nvSpPr>
        <p:spPr>
          <a:xfrm>
            <a:off x="7598004" y="4553146"/>
            <a:ext cx="282804" cy="273378"/>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9" name="Star: 5 Points 8">
            <a:extLst>
              <a:ext uri="{FF2B5EF4-FFF2-40B4-BE49-F238E27FC236}">
                <a16:creationId xmlns:a16="http://schemas.microsoft.com/office/drawing/2014/main" id="{C7727ADD-9CF8-C4C0-2853-158F392ADCEA}"/>
              </a:ext>
            </a:extLst>
          </p:cNvPr>
          <p:cNvSpPr/>
          <p:nvPr/>
        </p:nvSpPr>
        <p:spPr>
          <a:xfrm>
            <a:off x="3318235" y="5929460"/>
            <a:ext cx="282804" cy="207389"/>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674307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BFF6-6DFF-9783-6D97-DA77566B0ABB}"/>
              </a:ext>
            </a:extLst>
          </p:cNvPr>
          <p:cNvSpPr txBox="1">
            <a:spLocks/>
          </p:cNvSpPr>
          <p:nvPr/>
        </p:nvSpPr>
        <p:spPr>
          <a:xfrm>
            <a:off x="235527" y="339165"/>
            <a:ext cx="8610600" cy="1293028"/>
          </a:xfrm>
          <a:prstGeom prst="rect">
            <a:avLst/>
          </a:prstGeom>
        </p:spPr>
        <p:txBody>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r>
              <a:rPr lang="en-US" sz="4400" dirty="0">
                <a:ln>
                  <a:noFill/>
                </a:ln>
                <a:solidFill>
                  <a:srgbClr val="FFFFFF"/>
                </a:solidFill>
                <a:effectLst/>
                <a:latin typeface="Impact"/>
                <a:cs typeface="+mj-cs"/>
              </a:rPr>
              <a:t>Process Logic – </a:t>
            </a:r>
            <a:r>
              <a:rPr lang="en-US" sz="4400" dirty="0">
                <a:ln>
                  <a:noFill/>
                </a:ln>
                <a:solidFill>
                  <a:schemeClr val="accent1">
                    <a:lumMod val="75000"/>
                  </a:schemeClr>
                </a:solidFill>
                <a:effectLst/>
                <a:latin typeface="Impact"/>
                <a:cs typeface="+mj-cs"/>
              </a:rPr>
              <a:t>Structured English</a:t>
            </a:r>
            <a:endParaRPr lang="en-US" dirty="0">
              <a:solidFill>
                <a:schemeClr val="accent1">
                  <a:lumMod val="75000"/>
                </a:schemeClr>
              </a:solidFill>
            </a:endParaRPr>
          </a:p>
        </p:txBody>
      </p:sp>
      <p:sp>
        <p:nvSpPr>
          <p:cNvPr id="3" name="Content Placeholder 2">
            <a:extLst>
              <a:ext uri="{FF2B5EF4-FFF2-40B4-BE49-F238E27FC236}">
                <a16:creationId xmlns:a16="http://schemas.microsoft.com/office/drawing/2014/main" id="{146E01E2-75D1-0237-2A26-114E7D833931}"/>
              </a:ext>
            </a:extLst>
          </p:cNvPr>
          <p:cNvSpPr txBox="1">
            <a:spLocks/>
          </p:cNvSpPr>
          <p:nvPr/>
        </p:nvSpPr>
        <p:spPr>
          <a:xfrm>
            <a:off x="685800" y="2194560"/>
            <a:ext cx="10820400" cy="4024125"/>
          </a:xfrm>
          <a:prstGeom prst="rect">
            <a:avLst/>
          </a:prstGeom>
        </p:spPr>
        <p:txBody>
          <a:bodyPr>
            <a:normAutofit/>
          </a:bodyPr>
          <a:lstStyle>
            <a:lvl1pPr marL="342900" indent="-306000" algn="r" defTabSz="457200" rtl="1"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r" defTabSz="457200" rtl="1"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r" defTabSz="457200" rtl="1"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l" rtl="0">
              <a:buFont typeface="Wingdings 2" charset="2"/>
              <a:buNone/>
            </a:pPr>
            <a:r>
              <a:rPr lang="en-US" sz="2800" b="1" dirty="0">
                <a:solidFill>
                  <a:schemeClr val="accent1">
                    <a:lumMod val="75000"/>
                  </a:schemeClr>
                </a:solidFill>
                <a:effectLst>
                  <a:outerShdw blurRad="38100" dist="38100" dir="2700000" algn="tl">
                    <a:srgbClr val="000000">
                      <a:alpha val="43137"/>
                    </a:srgbClr>
                  </a:outerShdw>
                </a:effectLst>
              </a:rPr>
              <a:t>Start of process</a:t>
            </a:r>
          </a:p>
          <a:p>
            <a:pPr marL="0" indent="0" algn="l" rtl="0">
              <a:buFont typeface="Wingdings 2" charset="2"/>
              <a:buNone/>
            </a:pPr>
            <a:r>
              <a:rPr lang="en-US" b="1" dirty="0">
                <a:solidFill>
                  <a:schemeClr val="tx1">
                    <a:lumMod val="95000"/>
                  </a:schemeClr>
                </a:solidFill>
                <a:effectLst>
                  <a:outerShdw blurRad="38100" dist="38100" dir="2700000" algn="tl">
                    <a:srgbClr val="000000">
                      <a:alpha val="43137"/>
                    </a:srgbClr>
                  </a:outerShdw>
                </a:effectLst>
              </a:rPr>
              <a:t>1- start collect data from each medicine like :</a:t>
            </a:r>
          </a:p>
          <a:p>
            <a:pPr marL="0" indent="0" algn="l" rtl="0">
              <a:buFont typeface="Wingdings 2" charset="2"/>
              <a:buNone/>
            </a:pPr>
            <a:r>
              <a:rPr lang="en-US" b="1" dirty="0">
                <a:solidFill>
                  <a:schemeClr val="tx1">
                    <a:lumMod val="95000"/>
                  </a:schemeClr>
                </a:solidFill>
                <a:effectLst>
                  <a:outerShdw blurRad="38100" dist="38100" dir="2700000" algn="tl">
                    <a:srgbClr val="000000">
                      <a:alpha val="43137"/>
                    </a:srgbClr>
                  </a:outerShdw>
                </a:effectLst>
              </a:rPr>
              <a:t>Quantity</a:t>
            </a:r>
          </a:p>
          <a:p>
            <a:pPr marL="0" indent="0" algn="l" rtl="0">
              <a:buFont typeface="Wingdings 2" charset="2"/>
              <a:buNone/>
            </a:pPr>
            <a:r>
              <a:rPr lang="en-US" b="1" dirty="0">
                <a:solidFill>
                  <a:schemeClr val="tx1">
                    <a:lumMod val="95000"/>
                  </a:schemeClr>
                </a:solidFill>
                <a:effectLst>
                  <a:outerShdw blurRad="38100" dist="38100" dir="2700000" algn="tl">
                    <a:srgbClr val="000000">
                      <a:alpha val="43137"/>
                    </a:srgbClr>
                  </a:outerShdw>
                </a:effectLst>
              </a:rPr>
              <a:t>Expiration data</a:t>
            </a:r>
          </a:p>
          <a:p>
            <a:pPr marL="0" indent="0" algn="l" rtl="0">
              <a:buFont typeface="Wingdings 2" charset="2"/>
              <a:buNone/>
            </a:pPr>
            <a:r>
              <a:rPr lang="en-US" b="1" dirty="0">
                <a:solidFill>
                  <a:schemeClr val="tx1">
                    <a:lumMod val="95000"/>
                  </a:schemeClr>
                </a:solidFill>
                <a:effectLst>
                  <a:outerShdw blurRad="38100" dist="38100" dir="2700000" algn="tl">
                    <a:srgbClr val="000000">
                      <a:alpha val="43137"/>
                    </a:srgbClr>
                  </a:outerShdw>
                </a:effectLst>
              </a:rPr>
              <a:t>The price</a:t>
            </a:r>
          </a:p>
          <a:p>
            <a:pPr marL="0" indent="0" algn="l" rtl="0">
              <a:buFont typeface="Wingdings 2" charset="2"/>
              <a:buNone/>
            </a:pPr>
            <a:r>
              <a:rPr lang="en-US" b="1" dirty="0">
                <a:solidFill>
                  <a:schemeClr val="tx1">
                    <a:lumMod val="95000"/>
                  </a:schemeClr>
                </a:solidFill>
                <a:effectLst>
                  <a:outerShdw blurRad="38100" dist="38100" dir="2700000" algn="tl">
                    <a:srgbClr val="000000">
                      <a:alpha val="43137"/>
                    </a:srgbClr>
                  </a:outerShdw>
                </a:effectLst>
              </a:rPr>
              <a:t>Discount percentage</a:t>
            </a:r>
          </a:p>
          <a:p>
            <a:pPr marL="0" indent="0" algn="l" rtl="0">
              <a:buFont typeface="Wingdings 2" charset="2"/>
              <a:buNone/>
            </a:pPr>
            <a:endParaRPr lang="en-US" b="1" dirty="0">
              <a:solidFill>
                <a:schemeClr val="accent1">
                  <a:lumMod val="75000"/>
                </a:schemeClr>
              </a:solidFill>
              <a:effectLst>
                <a:outerShdw blurRad="38100" dist="38100" dir="2700000" algn="tl">
                  <a:srgbClr val="000000">
                    <a:alpha val="43137"/>
                  </a:srgbClr>
                </a:outerShdw>
              </a:effectLst>
            </a:endParaRPr>
          </a:p>
          <a:p>
            <a:pPr marL="0" indent="0" algn="l" rtl="0">
              <a:buFont typeface="Wingdings 2" charset="2"/>
              <a:buNone/>
            </a:pPr>
            <a:r>
              <a:rPr lang="en-US" sz="2800" b="1" dirty="0">
                <a:solidFill>
                  <a:schemeClr val="accent1">
                    <a:lumMod val="75000"/>
                  </a:schemeClr>
                </a:solidFill>
                <a:effectLst>
                  <a:outerShdw blurRad="38100" dist="38100" dir="2700000" algn="tl">
                    <a:srgbClr val="000000">
                      <a:alpha val="43137"/>
                    </a:srgbClr>
                  </a:outerShdw>
                </a:effectLst>
              </a:rPr>
              <a:t>End of process</a:t>
            </a:r>
          </a:p>
        </p:txBody>
      </p:sp>
    </p:spTree>
    <p:extLst>
      <p:ext uri="{BB962C8B-B14F-4D97-AF65-F5344CB8AC3E}">
        <p14:creationId xmlns:p14="http://schemas.microsoft.com/office/powerpoint/2010/main" val="2772730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20A63-9BCC-8C83-282E-844C49E22060}"/>
              </a:ext>
            </a:extLst>
          </p:cNvPr>
          <p:cNvSpPr txBox="1">
            <a:spLocks/>
          </p:cNvSpPr>
          <p:nvPr/>
        </p:nvSpPr>
        <p:spPr>
          <a:xfrm>
            <a:off x="0" y="0"/>
            <a:ext cx="8610600" cy="1293028"/>
          </a:xfrm>
          <a:prstGeom prst="rect">
            <a:avLst/>
          </a:prstGeom>
        </p:spPr>
        <p:txBody>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r>
              <a:rPr lang="en-US" b="1"/>
              <a:t>Process Specification</a:t>
            </a:r>
            <a:endParaRPr lang="en-US" dirty="0"/>
          </a:p>
        </p:txBody>
      </p:sp>
      <p:graphicFrame>
        <p:nvGraphicFramePr>
          <p:cNvPr id="3" name="Content Placeholder 3">
            <a:extLst>
              <a:ext uri="{FF2B5EF4-FFF2-40B4-BE49-F238E27FC236}">
                <a16:creationId xmlns:a16="http://schemas.microsoft.com/office/drawing/2014/main" id="{5DAD2047-84D3-0EA2-BB41-2CB9D87BB96C}"/>
              </a:ext>
            </a:extLst>
          </p:cNvPr>
          <p:cNvGraphicFramePr>
            <a:graphicFrameLocks/>
          </p:cNvGraphicFramePr>
          <p:nvPr>
            <p:extLst>
              <p:ext uri="{D42A27DB-BD31-4B8C-83A1-F6EECF244321}">
                <p14:modId xmlns:p14="http://schemas.microsoft.com/office/powerpoint/2010/main" val="956565079"/>
              </p:ext>
            </p:extLst>
          </p:nvPr>
        </p:nvGraphicFramePr>
        <p:xfrm>
          <a:off x="338461" y="1326656"/>
          <a:ext cx="11124460" cy="5149893"/>
        </p:xfrm>
        <a:graphic>
          <a:graphicData uri="http://schemas.openxmlformats.org/drawingml/2006/table">
            <a:tbl>
              <a:tblPr firstRow="1" bandRow="1">
                <a:tableStyleId>{5C22544A-7EE6-4342-B048-85BDC9FD1C3A}</a:tableStyleId>
              </a:tblPr>
              <a:tblGrid>
                <a:gridCol w="11124460">
                  <a:extLst>
                    <a:ext uri="{9D8B030D-6E8A-4147-A177-3AD203B41FA5}">
                      <a16:colId xmlns:a16="http://schemas.microsoft.com/office/drawing/2014/main" val="1995508111"/>
                    </a:ext>
                  </a:extLst>
                </a:gridCol>
              </a:tblGrid>
              <a:tr h="1639495">
                <a:tc>
                  <a:txBody>
                    <a:bodyPr/>
                    <a:lstStyle/>
                    <a:p>
                      <a:pPr marL="0" marR="0" lvl="0" indent="0" algn="ctr" rtl="0">
                        <a:spcBef>
                          <a:spcPts val="0"/>
                        </a:spcBef>
                        <a:spcAft>
                          <a:spcPts val="0"/>
                        </a:spcAft>
                        <a:buNone/>
                      </a:pPr>
                      <a:r>
                        <a:rPr lang="en-US" sz="2400" u="sng" dirty="0">
                          <a:solidFill>
                            <a:schemeClr val="tx1"/>
                          </a:solidFill>
                        </a:rPr>
                        <a:t>Process Specification</a:t>
                      </a:r>
                      <a:endParaRPr u="sng" dirty="0">
                        <a:solidFill>
                          <a:schemeClr val="tx1"/>
                        </a:solidFill>
                      </a:endParaRPr>
                    </a:p>
                    <a:p>
                      <a:pPr marL="0" marR="0" lvl="0" indent="0" algn="l" rtl="0">
                        <a:spcBef>
                          <a:spcPts val="0"/>
                        </a:spcBef>
                        <a:spcAft>
                          <a:spcPts val="0"/>
                        </a:spcAft>
                        <a:buNone/>
                      </a:pPr>
                      <a:r>
                        <a:rPr lang="en-US" sz="1800" dirty="0">
                          <a:solidFill>
                            <a:schemeClr val="tx1"/>
                          </a:solidFill>
                        </a:rPr>
                        <a:t>Number:  2</a:t>
                      </a:r>
                    </a:p>
                    <a:p>
                      <a:pPr marL="0" marR="0" lvl="0" indent="0" algn="l" rtl="0">
                        <a:spcBef>
                          <a:spcPts val="0"/>
                        </a:spcBef>
                        <a:spcAft>
                          <a:spcPts val="0"/>
                        </a:spcAft>
                        <a:buNone/>
                      </a:pPr>
                      <a:r>
                        <a:rPr lang="en-US" sz="1800" dirty="0">
                          <a:solidFill>
                            <a:schemeClr val="tx1"/>
                          </a:solidFill>
                        </a:rPr>
                        <a:t>Name: </a:t>
                      </a:r>
                      <a:r>
                        <a:rPr lang="en-US" sz="1800" dirty="0">
                          <a:solidFill>
                            <a:schemeClr val="bg2"/>
                          </a:solidFill>
                        </a:rPr>
                        <a:t>storge information in Database</a:t>
                      </a:r>
                      <a:endParaRPr lang="en-US" dirty="0">
                        <a:solidFill>
                          <a:schemeClr val="bg2"/>
                        </a:solidFill>
                      </a:endParaRPr>
                    </a:p>
                    <a:p>
                      <a:pPr marL="0" marR="0" lvl="0" indent="0" algn="l" rtl="0">
                        <a:lnSpc>
                          <a:spcPct val="100000"/>
                        </a:lnSpc>
                        <a:spcBef>
                          <a:spcPts val="0"/>
                        </a:spcBef>
                        <a:spcAft>
                          <a:spcPts val="0"/>
                        </a:spcAft>
                        <a:buClr>
                          <a:schemeClr val="dk1"/>
                        </a:buClr>
                        <a:buSzPts val="1800"/>
                        <a:buFont typeface="Calibri" panose="020F0502020204030204"/>
                        <a:buNone/>
                      </a:pPr>
                      <a:r>
                        <a:rPr lang="en-US" sz="1800" dirty="0">
                          <a:solidFill>
                            <a:schemeClr val="tx1"/>
                          </a:solidFill>
                        </a:rPr>
                        <a:t>Description: </a:t>
                      </a:r>
                      <a:r>
                        <a:rPr lang="en-US" sz="1800" dirty="0">
                          <a:solidFill>
                            <a:schemeClr val="bg2"/>
                          </a:solidFill>
                        </a:rPr>
                        <a:t>storge information and data in Database of system</a:t>
                      </a:r>
                      <a:endParaRPr sz="1800" dirty="0">
                        <a:solidFill>
                          <a:schemeClr val="bg2"/>
                        </a:solidFill>
                      </a:endParaRPr>
                    </a:p>
                  </a:txBody>
                  <a:tcPr marL="91450" marR="91450" marT="45725" marB="45725"/>
                </a:tc>
                <a:extLst>
                  <a:ext uri="{0D108BD9-81ED-4DB2-BD59-A6C34878D82A}">
                    <a16:rowId xmlns:a16="http://schemas.microsoft.com/office/drawing/2014/main" val="3409180356"/>
                  </a:ext>
                </a:extLst>
              </a:tr>
              <a:tr h="873241">
                <a:tc>
                  <a:txBody>
                    <a:bodyPr/>
                    <a:lstStyle/>
                    <a:p>
                      <a:pPr marL="0" marR="0" lvl="0" indent="0" algn="l" rtl="0">
                        <a:spcBef>
                          <a:spcPts val="0"/>
                        </a:spcBef>
                        <a:spcAft>
                          <a:spcPts val="0"/>
                        </a:spcAft>
                        <a:buNone/>
                      </a:pPr>
                      <a:r>
                        <a:rPr lang="en-US" sz="1800" b="1" dirty="0">
                          <a:solidFill>
                            <a:srgbClr val="0070C0"/>
                          </a:solidFill>
                        </a:rPr>
                        <a:t>Input Data Flow</a:t>
                      </a:r>
                      <a:r>
                        <a:rPr lang="ar-EG" sz="1800" b="1" dirty="0">
                          <a:solidFill>
                            <a:srgbClr val="0070C0"/>
                          </a:solidFill>
                        </a:rPr>
                        <a:t> </a:t>
                      </a:r>
                    </a:p>
                    <a:p>
                      <a:pPr marL="342900" marR="0" lvl="0" indent="-342900" algn="l" rtl="0">
                        <a:spcBef>
                          <a:spcPts val="0"/>
                        </a:spcBef>
                        <a:spcAft>
                          <a:spcPts val="0"/>
                        </a:spcAft>
                        <a:buFont typeface="+mj-lt"/>
                        <a:buAutoNum type="arabicPeriod"/>
                      </a:pPr>
                      <a:r>
                        <a:rPr lang="en-US" sz="1800" b="0" i="0" kern="1200" dirty="0">
                          <a:solidFill>
                            <a:schemeClr val="dk1"/>
                          </a:solidFill>
                          <a:effectLst/>
                          <a:latin typeface="+mn-lt"/>
                          <a:ea typeface="+mn-ea"/>
                          <a:cs typeface="+mn-cs"/>
                        </a:rPr>
                        <a:t> Existing Documentation </a:t>
                      </a:r>
                      <a:endParaRPr b="1" dirty="0">
                        <a:solidFill>
                          <a:srgbClr val="FFC000"/>
                        </a:solidFill>
                      </a:endParaRPr>
                    </a:p>
                  </a:txBody>
                  <a:tcPr marL="91450" marR="91450" marT="45725" marB="45725"/>
                </a:tc>
                <a:extLst>
                  <a:ext uri="{0D108BD9-81ED-4DB2-BD59-A6C34878D82A}">
                    <a16:rowId xmlns:a16="http://schemas.microsoft.com/office/drawing/2014/main" val="1564128672"/>
                  </a:ext>
                </a:extLst>
              </a:tr>
              <a:tr h="873241">
                <a:tc>
                  <a:txBody>
                    <a:bodyPr/>
                    <a:lstStyle/>
                    <a:p>
                      <a:pPr marL="0" marR="0" lvl="0" indent="0" algn="l" rtl="0">
                        <a:spcBef>
                          <a:spcPts val="0"/>
                        </a:spcBef>
                        <a:spcAft>
                          <a:spcPts val="0"/>
                        </a:spcAft>
                        <a:buNone/>
                      </a:pPr>
                      <a:r>
                        <a:rPr lang="en-US" sz="1800" b="1" dirty="0">
                          <a:solidFill>
                            <a:srgbClr val="0070C0"/>
                          </a:solidFill>
                        </a:rPr>
                        <a:t>Output Data Flow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Storge Records </a:t>
                      </a:r>
                      <a:r>
                        <a:rPr lang="en-US" sz="1800" dirty="0"/>
                        <a:t>to process 3</a:t>
                      </a:r>
                    </a:p>
                  </a:txBody>
                  <a:tcPr marL="91450" marR="91450" marT="45725" marB="45725"/>
                </a:tc>
                <a:extLst>
                  <a:ext uri="{0D108BD9-81ED-4DB2-BD59-A6C34878D82A}">
                    <a16:rowId xmlns:a16="http://schemas.microsoft.com/office/drawing/2014/main" val="2460750943"/>
                  </a:ext>
                </a:extLst>
              </a:tr>
              <a:tr h="873241">
                <a:tc>
                  <a:txBody>
                    <a:bodyPr/>
                    <a:lstStyle/>
                    <a:p>
                      <a:pPr marL="0" marR="0" lvl="0" indent="0" algn="l" rtl="0">
                        <a:spcBef>
                          <a:spcPts val="0"/>
                        </a:spcBef>
                        <a:spcAft>
                          <a:spcPts val="0"/>
                        </a:spcAft>
                        <a:buNone/>
                      </a:pPr>
                      <a:r>
                        <a:rPr lang="en-US" sz="1800" b="1" dirty="0">
                          <a:solidFill>
                            <a:srgbClr val="0070C0"/>
                          </a:solidFill>
                        </a:rPr>
                        <a:t>Type of Process</a:t>
                      </a:r>
                      <a:endParaRPr b="1" dirty="0">
                        <a:solidFill>
                          <a:srgbClr val="0070C0"/>
                        </a:solidFill>
                      </a:endParaRPr>
                    </a:p>
                    <a:p>
                      <a:pPr marL="0" marR="0" lvl="0" indent="0" algn="l" rtl="0">
                        <a:spcBef>
                          <a:spcPts val="0"/>
                        </a:spcBef>
                        <a:spcAft>
                          <a:spcPts val="0"/>
                        </a:spcAft>
                        <a:buNone/>
                      </a:pPr>
                      <a:r>
                        <a:rPr lang="en-US" sz="1800" dirty="0"/>
                        <a:t>                Online                              Batch                                 Manual</a:t>
                      </a:r>
                      <a:endParaRPr sz="1800" dirty="0"/>
                    </a:p>
                  </a:txBody>
                  <a:tcPr marL="91450" marR="91450" marT="45725" marB="45725"/>
                </a:tc>
                <a:extLst>
                  <a:ext uri="{0D108BD9-81ED-4DB2-BD59-A6C34878D82A}">
                    <a16:rowId xmlns:a16="http://schemas.microsoft.com/office/drawing/2014/main" val="2762680291"/>
                  </a:ext>
                </a:extLst>
              </a:tr>
              <a:tr h="384757">
                <a:tc>
                  <a:txBody>
                    <a:bodyPr/>
                    <a:lstStyle/>
                    <a:p>
                      <a:pPr marL="0" marR="0" lvl="0" indent="0" algn="l" rtl="0">
                        <a:spcBef>
                          <a:spcPts val="0"/>
                        </a:spcBef>
                        <a:spcAft>
                          <a:spcPts val="0"/>
                        </a:spcAft>
                        <a:buNone/>
                      </a:pPr>
                      <a:r>
                        <a:rPr lang="en-US" sz="1800" b="1" dirty="0">
                          <a:solidFill>
                            <a:srgbClr val="0070C0"/>
                          </a:solidFill>
                        </a:rPr>
                        <a:t>Process Logic:</a:t>
                      </a:r>
                      <a:endParaRPr b="1" dirty="0">
                        <a:solidFill>
                          <a:srgbClr val="0070C0"/>
                        </a:solidFill>
                      </a:endParaRPr>
                    </a:p>
                  </a:txBody>
                  <a:tcPr marL="91450" marR="91450" marT="45725" marB="45725"/>
                </a:tc>
                <a:extLst>
                  <a:ext uri="{0D108BD9-81ED-4DB2-BD59-A6C34878D82A}">
                    <a16:rowId xmlns:a16="http://schemas.microsoft.com/office/drawing/2014/main" val="2831266219"/>
                  </a:ext>
                </a:extLst>
              </a:tr>
              <a:tr h="505918">
                <a:tc>
                  <a:txBody>
                    <a:bodyPr/>
                    <a:lstStyle/>
                    <a:p>
                      <a:pPr marL="0" marR="0" lvl="0" indent="0" algn="l" rtl="0">
                        <a:spcBef>
                          <a:spcPts val="0"/>
                        </a:spcBef>
                        <a:spcAft>
                          <a:spcPts val="0"/>
                        </a:spcAft>
                        <a:buNone/>
                      </a:pPr>
                      <a:r>
                        <a:rPr lang="en-US" sz="1800" dirty="0"/>
                        <a:t>          Structured English                          Decision Table                     Decision Tree</a:t>
                      </a:r>
                      <a:endParaRPr dirty="0"/>
                    </a:p>
                  </a:txBody>
                  <a:tcPr marL="91450" marR="91450" marT="45725" marB="45725"/>
                </a:tc>
                <a:extLst>
                  <a:ext uri="{0D108BD9-81ED-4DB2-BD59-A6C34878D82A}">
                    <a16:rowId xmlns:a16="http://schemas.microsoft.com/office/drawing/2014/main" val="1704439090"/>
                  </a:ext>
                </a:extLst>
              </a:tr>
            </a:tbl>
          </a:graphicData>
        </a:graphic>
      </p:graphicFrame>
      <p:sp>
        <p:nvSpPr>
          <p:cNvPr id="6" name="Star: 5 Points 5">
            <a:extLst>
              <a:ext uri="{FF2B5EF4-FFF2-40B4-BE49-F238E27FC236}">
                <a16:creationId xmlns:a16="http://schemas.microsoft.com/office/drawing/2014/main" id="{F8B0017F-0657-9A65-7558-2AE65D9ED959}"/>
              </a:ext>
            </a:extLst>
          </p:cNvPr>
          <p:cNvSpPr/>
          <p:nvPr/>
        </p:nvSpPr>
        <p:spPr>
          <a:xfrm>
            <a:off x="7513163" y="5052767"/>
            <a:ext cx="367645" cy="339365"/>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Star: 5 Points 6">
            <a:extLst>
              <a:ext uri="{FF2B5EF4-FFF2-40B4-BE49-F238E27FC236}">
                <a16:creationId xmlns:a16="http://schemas.microsoft.com/office/drawing/2014/main" id="{88ABB397-245D-C93D-487D-CC34DCA1C73D}"/>
              </a:ext>
            </a:extLst>
          </p:cNvPr>
          <p:cNvSpPr/>
          <p:nvPr/>
        </p:nvSpPr>
        <p:spPr>
          <a:xfrm>
            <a:off x="3054285" y="6089715"/>
            <a:ext cx="367645" cy="21681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243880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10DD0-B901-B8B5-26DB-7905F9EE4036}"/>
              </a:ext>
            </a:extLst>
          </p:cNvPr>
          <p:cNvSpPr txBox="1">
            <a:spLocks/>
          </p:cNvSpPr>
          <p:nvPr/>
        </p:nvSpPr>
        <p:spPr>
          <a:xfrm>
            <a:off x="196789" y="89670"/>
            <a:ext cx="8610600" cy="1293028"/>
          </a:xfrm>
          <a:prstGeom prst="rect">
            <a:avLst/>
          </a:prstGeom>
        </p:spPr>
        <p:txBody>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r>
              <a:rPr lang="en-US" sz="4400" dirty="0">
                <a:ln>
                  <a:noFill/>
                </a:ln>
                <a:solidFill>
                  <a:srgbClr val="FFFFFF"/>
                </a:solidFill>
                <a:effectLst/>
                <a:latin typeface="Impact"/>
                <a:cs typeface="+mj-cs"/>
              </a:rPr>
              <a:t>Process Logic – </a:t>
            </a:r>
            <a:r>
              <a:rPr lang="en-US" sz="4400" dirty="0">
                <a:ln>
                  <a:noFill/>
                </a:ln>
                <a:solidFill>
                  <a:schemeClr val="accent1">
                    <a:lumMod val="75000"/>
                  </a:schemeClr>
                </a:solidFill>
                <a:effectLst/>
                <a:latin typeface="Impact"/>
                <a:cs typeface="+mj-cs"/>
              </a:rPr>
              <a:t>Structured English</a:t>
            </a:r>
            <a:endParaRPr lang="en-US" dirty="0">
              <a:solidFill>
                <a:schemeClr val="accent1">
                  <a:lumMod val="75000"/>
                </a:schemeClr>
              </a:solidFill>
            </a:endParaRPr>
          </a:p>
        </p:txBody>
      </p:sp>
      <p:sp>
        <p:nvSpPr>
          <p:cNvPr id="3" name="Content Placeholder 2">
            <a:extLst>
              <a:ext uri="{FF2B5EF4-FFF2-40B4-BE49-F238E27FC236}">
                <a16:creationId xmlns:a16="http://schemas.microsoft.com/office/drawing/2014/main" id="{C2589DF8-5854-888E-3D25-DAFC8FA77B8F}"/>
              </a:ext>
            </a:extLst>
          </p:cNvPr>
          <p:cNvSpPr txBox="1">
            <a:spLocks/>
          </p:cNvSpPr>
          <p:nvPr/>
        </p:nvSpPr>
        <p:spPr>
          <a:xfrm>
            <a:off x="685800" y="2062585"/>
            <a:ext cx="10820400" cy="4024125"/>
          </a:xfrm>
          <a:prstGeom prst="rect">
            <a:avLst/>
          </a:prstGeom>
        </p:spPr>
        <p:txBody>
          <a:bodyPr>
            <a:normAutofit/>
          </a:bodyPr>
          <a:lstStyle>
            <a:lvl1pPr marL="342900" indent="-306000" algn="r" defTabSz="457200" rtl="1"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r" defTabSz="457200" rtl="1"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r" defTabSz="457200" rtl="1"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l" rtl="0">
              <a:buFont typeface="Wingdings 2" charset="2"/>
              <a:buNone/>
            </a:pPr>
            <a:r>
              <a:rPr lang="en-US" sz="2800" b="1" dirty="0">
                <a:solidFill>
                  <a:schemeClr val="accent1">
                    <a:lumMod val="75000"/>
                  </a:schemeClr>
                </a:solidFill>
              </a:rPr>
              <a:t>Start of process</a:t>
            </a:r>
          </a:p>
          <a:p>
            <a:pPr marL="0" indent="0" algn="l" rtl="0">
              <a:buFont typeface="Wingdings 2" charset="2"/>
              <a:buNone/>
            </a:pPr>
            <a:r>
              <a:rPr lang="en-US" b="1" dirty="0">
                <a:solidFill>
                  <a:schemeClr val="tx1"/>
                </a:solidFill>
              </a:rPr>
              <a:t>1-entry data in system</a:t>
            </a:r>
          </a:p>
          <a:p>
            <a:pPr marL="0" indent="0" algn="l" rtl="0">
              <a:buFont typeface="Wingdings 2" charset="2"/>
              <a:buNone/>
            </a:pPr>
            <a:r>
              <a:rPr lang="en-US" b="1" dirty="0">
                <a:solidFill>
                  <a:schemeClr val="tx1"/>
                </a:solidFill>
              </a:rPr>
              <a:t>2- save the data </a:t>
            </a:r>
          </a:p>
          <a:p>
            <a:pPr marL="0" indent="0" algn="l" rtl="0">
              <a:buFont typeface="Wingdings 2" charset="2"/>
              <a:buNone/>
            </a:pPr>
            <a:r>
              <a:rPr lang="en-US" b="1" dirty="0">
                <a:solidFill>
                  <a:schemeClr val="tx1"/>
                </a:solidFill>
              </a:rPr>
              <a:t>3-storge  in database</a:t>
            </a:r>
          </a:p>
          <a:p>
            <a:pPr marL="0" indent="0" algn="l" rtl="0">
              <a:buFont typeface="Wingdings 2" charset="2"/>
              <a:buNone/>
            </a:pPr>
            <a:endParaRPr lang="en-US" b="1" dirty="0">
              <a:solidFill>
                <a:schemeClr val="accent1">
                  <a:lumMod val="75000"/>
                </a:schemeClr>
              </a:solidFill>
            </a:endParaRPr>
          </a:p>
          <a:p>
            <a:pPr marL="0" indent="0" algn="l" rtl="0">
              <a:buFont typeface="Wingdings 2" charset="2"/>
              <a:buNone/>
            </a:pPr>
            <a:r>
              <a:rPr lang="en-US" sz="2800" b="1" dirty="0">
                <a:solidFill>
                  <a:schemeClr val="accent1">
                    <a:lumMod val="75000"/>
                  </a:schemeClr>
                </a:solidFill>
              </a:rPr>
              <a:t>End of process</a:t>
            </a:r>
          </a:p>
        </p:txBody>
      </p:sp>
    </p:spTree>
    <p:extLst>
      <p:ext uri="{BB962C8B-B14F-4D97-AF65-F5344CB8AC3E}">
        <p14:creationId xmlns:p14="http://schemas.microsoft.com/office/powerpoint/2010/main" val="3326241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7DFCA-82DD-D3F3-E39E-B8D5ADE57E94}"/>
              </a:ext>
            </a:extLst>
          </p:cNvPr>
          <p:cNvSpPr txBox="1">
            <a:spLocks/>
          </p:cNvSpPr>
          <p:nvPr/>
        </p:nvSpPr>
        <p:spPr>
          <a:xfrm>
            <a:off x="0" y="0"/>
            <a:ext cx="8610600" cy="1293028"/>
          </a:xfrm>
          <a:prstGeom prst="rect">
            <a:avLst/>
          </a:prstGeom>
        </p:spPr>
        <p:txBody>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r>
              <a:rPr lang="en-US" b="1"/>
              <a:t>Process Specification</a:t>
            </a:r>
            <a:endParaRPr lang="en-US" dirty="0"/>
          </a:p>
        </p:txBody>
      </p:sp>
      <p:graphicFrame>
        <p:nvGraphicFramePr>
          <p:cNvPr id="3" name="Content Placeholder 6">
            <a:extLst>
              <a:ext uri="{FF2B5EF4-FFF2-40B4-BE49-F238E27FC236}">
                <a16:creationId xmlns:a16="http://schemas.microsoft.com/office/drawing/2014/main" id="{A4313B04-265B-814A-F34E-1099CEF4BCB5}"/>
              </a:ext>
            </a:extLst>
          </p:cNvPr>
          <p:cNvGraphicFramePr>
            <a:graphicFrameLocks/>
          </p:cNvGraphicFramePr>
          <p:nvPr>
            <p:extLst>
              <p:ext uri="{D42A27DB-BD31-4B8C-83A1-F6EECF244321}">
                <p14:modId xmlns:p14="http://schemas.microsoft.com/office/powerpoint/2010/main" val="502333497"/>
              </p:ext>
            </p:extLst>
          </p:nvPr>
        </p:nvGraphicFramePr>
        <p:xfrm>
          <a:off x="408372" y="1633491"/>
          <a:ext cx="11212498" cy="4414706"/>
        </p:xfrm>
        <a:graphic>
          <a:graphicData uri="http://schemas.openxmlformats.org/drawingml/2006/table">
            <a:tbl>
              <a:tblPr firstRow="1" bandRow="1">
                <a:tableStyleId>{5C22544A-7EE6-4342-B048-85BDC9FD1C3A}</a:tableStyleId>
              </a:tblPr>
              <a:tblGrid>
                <a:gridCol w="11212498">
                  <a:extLst>
                    <a:ext uri="{9D8B030D-6E8A-4147-A177-3AD203B41FA5}">
                      <a16:colId xmlns:a16="http://schemas.microsoft.com/office/drawing/2014/main" val="320761151"/>
                    </a:ext>
                  </a:extLst>
                </a:gridCol>
              </a:tblGrid>
              <a:tr h="1367161">
                <a:tc>
                  <a:txBody>
                    <a:bodyPr/>
                    <a:lstStyle/>
                    <a:p>
                      <a:pPr marL="0" marR="0" lvl="0" indent="0" algn="ctr" rtl="0">
                        <a:spcBef>
                          <a:spcPts val="0"/>
                        </a:spcBef>
                        <a:spcAft>
                          <a:spcPts val="0"/>
                        </a:spcAft>
                        <a:buNone/>
                      </a:pPr>
                      <a:r>
                        <a:rPr lang="en-US" sz="2400" u="sng" dirty="0">
                          <a:solidFill>
                            <a:schemeClr val="tx1"/>
                          </a:solidFill>
                        </a:rPr>
                        <a:t>Process Specification</a:t>
                      </a:r>
                      <a:endParaRPr u="sng" dirty="0">
                        <a:solidFill>
                          <a:schemeClr val="tx1"/>
                        </a:solidFill>
                      </a:endParaRPr>
                    </a:p>
                    <a:p>
                      <a:pPr marL="0" marR="0" lvl="0" indent="0" algn="l" rtl="0">
                        <a:spcBef>
                          <a:spcPts val="0"/>
                        </a:spcBef>
                        <a:spcAft>
                          <a:spcPts val="0"/>
                        </a:spcAft>
                        <a:buNone/>
                      </a:pPr>
                      <a:r>
                        <a:rPr lang="en-US" sz="1800" dirty="0">
                          <a:solidFill>
                            <a:schemeClr val="tx1"/>
                          </a:solidFill>
                        </a:rPr>
                        <a:t>Number:  </a:t>
                      </a:r>
                      <a:r>
                        <a:rPr lang="en-US" sz="1800" dirty="0">
                          <a:solidFill>
                            <a:schemeClr val="bg2"/>
                          </a:solidFill>
                        </a:rPr>
                        <a:t>3</a:t>
                      </a:r>
                    </a:p>
                    <a:p>
                      <a:pPr marL="0" marR="0" lvl="0" indent="0" algn="l" rtl="0">
                        <a:spcBef>
                          <a:spcPts val="0"/>
                        </a:spcBef>
                        <a:spcAft>
                          <a:spcPts val="0"/>
                        </a:spcAft>
                        <a:buNone/>
                      </a:pPr>
                      <a:r>
                        <a:rPr lang="en-US" sz="1800" dirty="0">
                          <a:solidFill>
                            <a:schemeClr val="tx1"/>
                          </a:solidFill>
                        </a:rPr>
                        <a:t>Name: </a:t>
                      </a:r>
                      <a:r>
                        <a:rPr lang="en-US" sz="1800" dirty="0">
                          <a:solidFill>
                            <a:schemeClr val="bg2"/>
                          </a:solidFill>
                        </a:rPr>
                        <a:t>Make process for Database</a:t>
                      </a:r>
                      <a:endParaRPr lang="en-US" dirty="0">
                        <a:solidFill>
                          <a:schemeClr val="bg2"/>
                        </a:solidFill>
                      </a:endParaRPr>
                    </a:p>
                    <a:p>
                      <a:pPr marL="0" marR="0" lvl="0" indent="0" algn="l" rtl="0">
                        <a:lnSpc>
                          <a:spcPct val="100000"/>
                        </a:lnSpc>
                        <a:spcBef>
                          <a:spcPts val="0"/>
                        </a:spcBef>
                        <a:spcAft>
                          <a:spcPts val="0"/>
                        </a:spcAft>
                        <a:buClr>
                          <a:schemeClr val="dk1"/>
                        </a:buClr>
                        <a:buSzPts val="1800"/>
                        <a:buFont typeface="Calibri" panose="020F0502020204030204"/>
                        <a:buNone/>
                      </a:pPr>
                      <a:r>
                        <a:rPr lang="en-US" sz="1800" dirty="0">
                          <a:solidFill>
                            <a:schemeClr val="tx1"/>
                          </a:solidFill>
                        </a:rPr>
                        <a:t>Description: </a:t>
                      </a:r>
                      <a:r>
                        <a:rPr lang="en-US" sz="1800" b="0" i="0" kern="1200" dirty="0">
                          <a:solidFill>
                            <a:schemeClr val="bg2"/>
                          </a:solidFill>
                          <a:effectLst/>
                          <a:latin typeface="+mn-lt"/>
                          <a:ea typeface="+mn-ea"/>
                          <a:cs typeface="+mn-cs"/>
                        </a:rPr>
                        <a:t>process the database to be ready to use In pharmacy</a:t>
                      </a:r>
                      <a:endParaRPr sz="1800" dirty="0">
                        <a:solidFill>
                          <a:schemeClr val="bg2"/>
                        </a:solidFill>
                      </a:endParaRPr>
                    </a:p>
                  </a:txBody>
                  <a:tcPr marL="91450" marR="91450" marT="45725" marB="45725"/>
                </a:tc>
                <a:extLst>
                  <a:ext uri="{0D108BD9-81ED-4DB2-BD59-A6C34878D82A}">
                    <a16:rowId xmlns:a16="http://schemas.microsoft.com/office/drawing/2014/main" val="1396121101"/>
                  </a:ext>
                </a:extLst>
              </a:tr>
              <a:tr h="766870">
                <a:tc>
                  <a:txBody>
                    <a:bodyPr/>
                    <a:lstStyle/>
                    <a:p>
                      <a:pPr marL="0" marR="0" lvl="0" indent="0" algn="l" rtl="0">
                        <a:spcBef>
                          <a:spcPts val="0"/>
                        </a:spcBef>
                        <a:spcAft>
                          <a:spcPts val="0"/>
                        </a:spcAft>
                        <a:buNone/>
                      </a:pPr>
                      <a:r>
                        <a:rPr lang="en-US" sz="1800" b="1" dirty="0">
                          <a:solidFill>
                            <a:srgbClr val="0070C0"/>
                          </a:solidFill>
                        </a:rPr>
                        <a:t>Input Data Flow</a:t>
                      </a:r>
                      <a:r>
                        <a:rPr lang="ar-EG" sz="1800" b="1" dirty="0">
                          <a:solidFill>
                            <a:srgbClr val="0070C0"/>
                          </a:solidFill>
                        </a:rPr>
                        <a:t> </a:t>
                      </a:r>
                    </a:p>
                    <a:p>
                      <a:pPr marL="342900" marR="0" lvl="0" indent="-342900" algn="l" rtl="0">
                        <a:spcBef>
                          <a:spcPts val="0"/>
                        </a:spcBef>
                        <a:spcAft>
                          <a:spcPts val="0"/>
                        </a:spcAft>
                        <a:buFont typeface="+mj-lt"/>
                        <a:buAutoNum type="arabicPeriod"/>
                      </a:pPr>
                      <a:r>
                        <a:rPr lang="en-US" sz="1800" b="0" i="0" kern="1200" dirty="0">
                          <a:solidFill>
                            <a:schemeClr val="dk1"/>
                          </a:solidFill>
                          <a:effectLst/>
                          <a:latin typeface="+mn-lt"/>
                          <a:ea typeface="+mn-ea"/>
                          <a:cs typeface="+mn-cs"/>
                        </a:rPr>
                        <a:t> check Database</a:t>
                      </a:r>
                      <a:endParaRPr b="1" dirty="0">
                        <a:solidFill>
                          <a:srgbClr val="FFC000"/>
                        </a:solidFill>
                      </a:endParaRPr>
                    </a:p>
                  </a:txBody>
                  <a:tcPr marL="91450" marR="91450" marT="45725" marB="45725"/>
                </a:tc>
                <a:extLst>
                  <a:ext uri="{0D108BD9-81ED-4DB2-BD59-A6C34878D82A}">
                    <a16:rowId xmlns:a16="http://schemas.microsoft.com/office/drawing/2014/main" val="825088329"/>
                  </a:ext>
                </a:extLst>
              </a:tr>
              <a:tr h="697946">
                <a:tc>
                  <a:txBody>
                    <a:bodyPr/>
                    <a:lstStyle/>
                    <a:p>
                      <a:pPr marL="0" marR="0" lvl="0" indent="0" algn="l" rtl="0">
                        <a:spcBef>
                          <a:spcPts val="0"/>
                        </a:spcBef>
                        <a:spcAft>
                          <a:spcPts val="0"/>
                        </a:spcAft>
                        <a:buNone/>
                      </a:pPr>
                      <a:r>
                        <a:rPr lang="en-US" sz="1800" b="1" dirty="0">
                          <a:solidFill>
                            <a:srgbClr val="0070C0"/>
                          </a:solidFill>
                        </a:rPr>
                        <a:t>Output Data Flow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Resource Records </a:t>
                      </a:r>
                      <a:r>
                        <a:rPr lang="en-US" sz="1800" dirty="0"/>
                        <a:t>to process 3</a:t>
                      </a:r>
                    </a:p>
                  </a:txBody>
                  <a:tcPr marL="91450" marR="91450" marT="45725" marB="45725"/>
                </a:tc>
                <a:extLst>
                  <a:ext uri="{0D108BD9-81ED-4DB2-BD59-A6C34878D82A}">
                    <a16:rowId xmlns:a16="http://schemas.microsoft.com/office/drawing/2014/main" val="2802680482"/>
                  </a:ext>
                </a:extLst>
              </a:tr>
              <a:tr h="766870">
                <a:tc>
                  <a:txBody>
                    <a:bodyPr/>
                    <a:lstStyle/>
                    <a:p>
                      <a:pPr marL="0" marR="0" lvl="0" indent="0" algn="l" rtl="0">
                        <a:spcBef>
                          <a:spcPts val="0"/>
                        </a:spcBef>
                        <a:spcAft>
                          <a:spcPts val="0"/>
                        </a:spcAft>
                        <a:buNone/>
                      </a:pPr>
                      <a:r>
                        <a:rPr lang="en-US" sz="1800" b="1" dirty="0">
                          <a:solidFill>
                            <a:srgbClr val="0070C0"/>
                          </a:solidFill>
                        </a:rPr>
                        <a:t>Type of Process</a:t>
                      </a:r>
                      <a:endParaRPr b="1" dirty="0">
                        <a:solidFill>
                          <a:srgbClr val="0070C0"/>
                        </a:solidFill>
                      </a:endParaRPr>
                    </a:p>
                    <a:p>
                      <a:pPr marL="0" marR="0" lvl="0" indent="0" algn="l" rtl="0">
                        <a:spcBef>
                          <a:spcPts val="0"/>
                        </a:spcBef>
                        <a:spcAft>
                          <a:spcPts val="0"/>
                        </a:spcAft>
                        <a:buNone/>
                      </a:pPr>
                      <a:r>
                        <a:rPr lang="en-US" sz="1800" dirty="0"/>
                        <a:t>                Online                              Batch                                 Manual</a:t>
                      </a:r>
                      <a:endParaRPr sz="1800" dirty="0"/>
                    </a:p>
                  </a:txBody>
                  <a:tcPr marL="91450" marR="91450" marT="45725" marB="45725"/>
                </a:tc>
                <a:extLst>
                  <a:ext uri="{0D108BD9-81ED-4DB2-BD59-A6C34878D82A}">
                    <a16:rowId xmlns:a16="http://schemas.microsoft.com/office/drawing/2014/main" val="1578143939"/>
                  </a:ext>
                </a:extLst>
              </a:tr>
              <a:tr h="371568">
                <a:tc>
                  <a:txBody>
                    <a:bodyPr/>
                    <a:lstStyle/>
                    <a:p>
                      <a:pPr marL="0" marR="0" lvl="0" indent="0" algn="l" rtl="0">
                        <a:spcBef>
                          <a:spcPts val="0"/>
                        </a:spcBef>
                        <a:spcAft>
                          <a:spcPts val="0"/>
                        </a:spcAft>
                        <a:buNone/>
                      </a:pPr>
                      <a:r>
                        <a:rPr lang="en-US" sz="1800" b="1" dirty="0">
                          <a:solidFill>
                            <a:srgbClr val="0070C0"/>
                          </a:solidFill>
                        </a:rPr>
                        <a:t>Process Logic:</a:t>
                      </a:r>
                      <a:endParaRPr b="1" dirty="0">
                        <a:solidFill>
                          <a:srgbClr val="0070C0"/>
                        </a:solidFill>
                      </a:endParaRPr>
                    </a:p>
                  </a:txBody>
                  <a:tcPr marL="91450" marR="91450" marT="45725" marB="45725"/>
                </a:tc>
                <a:extLst>
                  <a:ext uri="{0D108BD9-81ED-4DB2-BD59-A6C34878D82A}">
                    <a16:rowId xmlns:a16="http://schemas.microsoft.com/office/drawing/2014/main" val="2175760507"/>
                  </a:ext>
                </a:extLst>
              </a:tr>
              <a:tr h="444291">
                <a:tc>
                  <a:txBody>
                    <a:bodyPr/>
                    <a:lstStyle/>
                    <a:p>
                      <a:pPr marL="0" marR="0" lvl="0" indent="0" algn="l" rtl="0">
                        <a:spcBef>
                          <a:spcPts val="0"/>
                        </a:spcBef>
                        <a:spcAft>
                          <a:spcPts val="0"/>
                        </a:spcAft>
                        <a:buNone/>
                      </a:pPr>
                      <a:r>
                        <a:rPr lang="en-US" sz="1800" dirty="0"/>
                        <a:t>          Structured English                       Decision Table                     Decision Tree</a:t>
                      </a:r>
                      <a:endParaRPr dirty="0"/>
                    </a:p>
                  </a:txBody>
                  <a:tcPr marL="91450" marR="91450" marT="45725" marB="45725"/>
                </a:tc>
                <a:extLst>
                  <a:ext uri="{0D108BD9-81ED-4DB2-BD59-A6C34878D82A}">
                    <a16:rowId xmlns:a16="http://schemas.microsoft.com/office/drawing/2014/main" val="1565038851"/>
                  </a:ext>
                </a:extLst>
              </a:tr>
            </a:tbl>
          </a:graphicData>
        </a:graphic>
      </p:graphicFrame>
      <p:sp>
        <p:nvSpPr>
          <p:cNvPr id="6" name="Star: 5 Points 5">
            <a:extLst>
              <a:ext uri="{FF2B5EF4-FFF2-40B4-BE49-F238E27FC236}">
                <a16:creationId xmlns:a16="http://schemas.microsoft.com/office/drawing/2014/main" id="{0DE804C7-6275-2E8D-98E4-B2D26820FC33}"/>
              </a:ext>
            </a:extLst>
          </p:cNvPr>
          <p:cNvSpPr/>
          <p:nvPr/>
        </p:nvSpPr>
        <p:spPr>
          <a:xfrm>
            <a:off x="7701699" y="4769963"/>
            <a:ext cx="386499" cy="292231"/>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Star: 5 Points 6">
            <a:extLst>
              <a:ext uri="{FF2B5EF4-FFF2-40B4-BE49-F238E27FC236}">
                <a16:creationId xmlns:a16="http://schemas.microsoft.com/office/drawing/2014/main" id="{5E4DA8C7-93B6-5CF7-7B98-A2B809C5E08D}"/>
              </a:ext>
            </a:extLst>
          </p:cNvPr>
          <p:cNvSpPr/>
          <p:nvPr/>
        </p:nvSpPr>
        <p:spPr>
          <a:xfrm>
            <a:off x="3271101" y="5712643"/>
            <a:ext cx="311085" cy="20739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4069331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4D63D-3A5D-42EA-CFC5-B29A9A5A9333}"/>
              </a:ext>
            </a:extLst>
          </p:cNvPr>
          <p:cNvSpPr txBox="1">
            <a:spLocks/>
          </p:cNvSpPr>
          <p:nvPr/>
        </p:nvSpPr>
        <p:spPr>
          <a:xfrm>
            <a:off x="329954" y="160691"/>
            <a:ext cx="8610600" cy="1293028"/>
          </a:xfrm>
          <a:prstGeom prst="rect">
            <a:avLst/>
          </a:prstGeom>
        </p:spPr>
        <p:txBody>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r>
              <a:rPr lang="en-US" sz="4400" dirty="0">
                <a:ln>
                  <a:noFill/>
                </a:ln>
                <a:solidFill>
                  <a:srgbClr val="FFFFFF"/>
                </a:solidFill>
                <a:effectLst/>
                <a:latin typeface="Impact"/>
                <a:cs typeface="+mj-cs"/>
              </a:rPr>
              <a:t>Process Logic – </a:t>
            </a:r>
            <a:r>
              <a:rPr lang="en-US" sz="4400" dirty="0">
                <a:ln>
                  <a:noFill/>
                </a:ln>
                <a:solidFill>
                  <a:schemeClr val="accent1">
                    <a:lumMod val="75000"/>
                  </a:schemeClr>
                </a:solidFill>
                <a:effectLst/>
                <a:latin typeface="Impact"/>
                <a:cs typeface="+mj-cs"/>
              </a:rPr>
              <a:t>Structured English</a:t>
            </a:r>
            <a:endParaRPr lang="en-US" dirty="0">
              <a:solidFill>
                <a:schemeClr val="accent1">
                  <a:lumMod val="75000"/>
                </a:schemeClr>
              </a:solidFill>
            </a:endParaRPr>
          </a:p>
        </p:txBody>
      </p:sp>
      <p:sp>
        <p:nvSpPr>
          <p:cNvPr id="3" name="Content Placeholder 2">
            <a:extLst>
              <a:ext uri="{FF2B5EF4-FFF2-40B4-BE49-F238E27FC236}">
                <a16:creationId xmlns:a16="http://schemas.microsoft.com/office/drawing/2014/main" id="{20B4307A-12CE-451F-E478-9352ECFD1B1E}"/>
              </a:ext>
            </a:extLst>
          </p:cNvPr>
          <p:cNvSpPr txBox="1">
            <a:spLocks/>
          </p:cNvSpPr>
          <p:nvPr/>
        </p:nvSpPr>
        <p:spPr>
          <a:xfrm>
            <a:off x="685800" y="2194560"/>
            <a:ext cx="10820400" cy="4024125"/>
          </a:xfrm>
          <a:prstGeom prst="rect">
            <a:avLst/>
          </a:prstGeom>
        </p:spPr>
        <p:txBody>
          <a:bodyPr/>
          <a:lstStyle>
            <a:lvl1pPr marL="342900" indent="-306000" algn="r" defTabSz="457200" rtl="1"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r" defTabSz="457200" rtl="1"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r" defTabSz="457200" rtl="1"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l" defTabSz="914400" rtl="0">
              <a:lnSpc>
                <a:spcPct val="90000"/>
              </a:lnSpc>
              <a:spcBef>
                <a:spcPts val="1000"/>
              </a:spcBef>
              <a:spcAft>
                <a:spcPts val="0"/>
              </a:spcAft>
              <a:buClrTx/>
              <a:buSzTx/>
              <a:buFont typeface="Arial" panose="020B0604020202020204" pitchFamily="34" charset="0"/>
              <a:buNone/>
              <a:defRPr/>
            </a:pPr>
            <a:r>
              <a:rPr lang="en-US" sz="2800" b="1" dirty="0">
                <a:ln>
                  <a:noFill/>
                </a:ln>
                <a:solidFill>
                  <a:schemeClr val="accent1"/>
                </a:solidFill>
                <a:effectLst/>
                <a:latin typeface="Century Gothic" panose="020B0502020202020204"/>
              </a:rPr>
              <a:t>Start of process</a:t>
            </a:r>
          </a:p>
          <a:p>
            <a:pPr marL="0" indent="0" algn="l" defTabSz="914400" rtl="0">
              <a:lnSpc>
                <a:spcPct val="90000"/>
              </a:lnSpc>
              <a:spcBef>
                <a:spcPts val="1000"/>
              </a:spcBef>
              <a:spcAft>
                <a:spcPts val="0"/>
              </a:spcAft>
              <a:buClrTx/>
              <a:buSzTx/>
              <a:buFont typeface="Arial" panose="020B0604020202020204" pitchFamily="34" charset="0"/>
              <a:buNone/>
              <a:defRPr/>
            </a:pPr>
            <a:r>
              <a:rPr lang="en-US" b="1" dirty="0">
                <a:solidFill>
                  <a:schemeClr val="tx1"/>
                </a:solidFill>
                <a:latin typeface="Century Gothic" panose="020B0502020202020204"/>
              </a:rPr>
              <a:t>1-start process all data in database </a:t>
            </a:r>
          </a:p>
          <a:p>
            <a:pPr marL="0" indent="0" algn="l" defTabSz="914400" rtl="0">
              <a:lnSpc>
                <a:spcPct val="90000"/>
              </a:lnSpc>
              <a:spcBef>
                <a:spcPts val="1000"/>
              </a:spcBef>
              <a:spcAft>
                <a:spcPts val="0"/>
              </a:spcAft>
              <a:buClrTx/>
              <a:buSzTx/>
              <a:buFont typeface="Arial" panose="020B0604020202020204" pitchFamily="34" charset="0"/>
              <a:buNone/>
              <a:defRPr/>
            </a:pPr>
            <a:r>
              <a:rPr lang="en-US" b="1" dirty="0">
                <a:ln>
                  <a:noFill/>
                </a:ln>
                <a:solidFill>
                  <a:schemeClr val="tx1"/>
                </a:solidFill>
                <a:effectLst/>
                <a:latin typeface="Century Gothic" panose="020B0502020202020204"/>
              </a:rPr>
              <a:t>2-give the okay for data</a:t>
            </a:r>
            <a:r>
              <a:rPr lang="en-US" b="1" dirty="0">
                <a:solidFill>
                  <a:schemeClr val="tx1"/>
                </a:solidFill>
                <a:latin typeface="Century Gothic" panose="020B0502020202020204"/>
              </a:rPr>
              <a:t>base</a:t>
            </a:r>
            <a:endParaRPr lang="en-US" b="1" dirty="0">
              <a:ln>
                <a:noFill/>
              </a:ln>
              <a:solidFill>
                <a:schemeClr val="tx1"/>
              </a:solidFill>
              <a:effectLst/>
              <a:latin typeface="Century Gothic" panose="020B0502020202020204"/>
            </a:endParaRPr>
          </a:p>
          <a:p>
            <a:pPr marL="0" indent="0" algn="l" defTabSz="914400" rtl="0">
              <a:lnSpc>
                <a:spcPct val="90000"/>
              </a:lnSpc>
              <a:spcBef>
                <a:spcPts val="1000"/>
              </a:spcBef>
              <a:spcAft>
                <a:spcPts val="0"/>
              </a:spcAft>
              <a:buClrTx/>
              <a:buSzTx/>
              <a:buFont typeface="Arial" panose="020B0604020202020204" pitchFamily="34" charset="0"/>
              <a:buNone/>
              <a:defRPr/>
            </a:pPr>
            <a:endParaRPr lang="en-US" b="1" dirty="0">
              <a:ln>
                <a:noFill/>
              </a:ln>
              <a:solidFill>
                <a:schemeClr val="accent1"/>
              </a:solidFill>
              <a:effectLst/>
              <a:latin typeface="Century Gothic" panose="020B0502020202020204"/>
            </a:endParaRPr>
          </a:p>
          <a:p>
            <a:pPr marL="0" indent="0" algn="l" defTabSz="914400" rtl="0">
              <a:lnSpc>
                <a:spcPct val="90000"/>
              </a:lnSpc>
              <a:spcBef>
                <a:spcPts val="1000"/>
              </a:spcBef>
              <a:spcAft>
                <a:spcPts val="0"/>
              </a:spcAft>
              <a:buClrTx/>
              <a:buSzTx/>
              <a:buFont typeface="Arial" panose="020B0604020202020204" pitchFamily="34" charset="0"/>
              <a:buNone/>
              <a:defRPr/>
            </a:pPr>
            <a:r>
              <a:rPr lang="en-US" sz="2800" b="1" dirty="0">
                <a:ln>
                  <a:noFill/>
                </a:ln>
                <a:solidFill>
                  <a:schemeClr val="accent1"/>
                </a:solidFill>
                <a:effectLst/>
                <a:latin typeface="Century Gothic" panose="020B0502020202020204"/>
              </a:rPr>
              <a:t>End of process</a:t>
            </a:r>
          </a:p>
          <a:p>
            <a:pPr marL="0" indent="0">
              <a:buFont typeface="Wingdings 2" charset="2"/>
              <a:buNone/>
            </a:pPr>
            <a:endParaRPr lang="en-US" dirty="0"/>
          </a:p>
        </p:txBody>
      </p:sp>
    </p:spTree>
    <p:extLst>
      <p:ext uri="{BB962C8B-B14F-4D97-AF65-F5344CB8AC3E}">
        <p14:creationId xmlns:p14="http://schemas.microsoft.com/office/powerpoint/2010/main" val="904356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064F-90B7-7958-9098-93D1A8182D87}"/>
              </a:ext>
            </a:extLst>
          </p:cNvPr>
          <p:cNvSpPr>
            <a:spLocks noGrp="1"/>
          </p:cNvSpPr>
          <p:nvPr>
            <p:ph type="ctrTitle"/>
          </p:nvPr>
        </p:nvSpPr>
        <p:spPr/>
        <p:txBody>
          <a:bodyPr/>
          <a:lstStyle/>
          <a:p>
            <a:r>
              <a:rPr lang="en-GB" b="1" dirty="0">
                <a:effectLst>
                  <a:outerShdw blurRad="38100" dist="38100" dir="2700000" algn="tl">
                    <a:srgbClr val="000000">
                      <a:alpha val="43137"/>
                    </a:srgbClr>
                  </a:outerShdw>
                </a:effectLst>
              </a:rPr>
              <a:t>System Request</a:t>
            </a:r>
            <a:endParaRPr lang="ar-EG"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94641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C40E0-4862-6A04-0E40-594528745CDA}"/>
              </a:ext>
            </a:extLst>
          </p:cNvPr>
          <p:cNvSpPr txBox="1">
            <a:spLocks/>
          </p:cNvSpPr>
          <p:nvPr/>
        </p:nvSpPr>
        <p:spPr>
          <a:xfrm>
            <a:off x="0" y="0"/>
            <a:ext cx="8610600" cy="1293028"/>
          </a:xfrm>
          <a:prstGeom prst="rect">
            <a:avLst/>
          </a:prstGeom>
        </p:spPr>
        <p:txBody>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r>
              <a:rPr lang="en-US" b="1"/>
              <a:t>Process Specification</a:t>
            </a:r>
            <a:endParaRPr lang="en-US" dirty="0"/>
          </a:p>
        </p:txBody>
      </p:sp>
      <p:graphicFrame>
        <p:nvGraphicFramePr>
          <p:cNvPr id="3" name="Content Placeholder 3">
            <a:extLst>
              <a:ext uri="{FF2B5EF4-FFF2-40B4-BE49-F238E27FC236}">
                <a16:creationId xmlns:a16="http://schemas.microsoft.com/office/drawing/2014/main" id="{CB0AEDDB-A148-2369-09F4-C62585087C44}"/>
              </a:ext>
            </a:extLst>
          </p:cNvPr>
          <p:cNvGraphicFramePr>
            <a:graphicFrameLocks/>
          </p:cNvGraphicFramePr>
          <p:nvPr>
            <p:extLst>
              <p:ext uri="{D42A27DB-BD31-4B8C-83A1-F6EECF244321}">
                <p14:modId xmlns:p14="http://schemas.microsoft.com/office/powerpoint/2010/main" val="4020053260"/>
              </p:ext>
            </p:extLst>
          </p:nvPr>
        </p:nvGraphicFramePr>
        <p:xfrm>
          <a:off x="239697" y="1293028"/>
          <a:ext cx="11292396" cy="5143282"/>
        </p:xfrm>
        <a:graphic>
          <a:graphicData uri="http://schemas.openxmlformats.org/drawingml/2006/table">
            <a:tbl>
              <a:tblPr firstRow="1" bandRow="1">
                <a:tableStyleId>{5C22544A-7EE6-4342-B048-85BDC9FD1C3A}</a:tableStyleId>
              </a:tblPr>
              <a:tblGrid>
                <a:gridCol w="11292396">
                  <a:extLst>
                    <a:ext uri="{9D8B030D-6E8A-4147-A177-3AD203B41FA5}">
                      <a16:colId xmlns:a16="http://schemas.microsoft.com/office/drawing/2014/main" val="1931929712"/>
                    </a:ext>
                  </a:extLst>
                </a:gridCol>
              </a:tblGrid>
              <a:tr h="1927690">
                <a:tc>
                  <a:txBody>
                    <a:bodyPr/>
                    <a:lstStyle/>
                    <a:p>
                      <a:pPr marL="0" marR="0" lvl="0" indent="0" algn="ctr" rtl="0">
                        <a:spcBef>
                          <a:spcPts val="0"/>
                        </a:spcBef>
                        <a:spcAft>
                          <a:spcPts val="0"/>
                        </a:spcAft>
                        <a:buNone/>
                      </a:pPr>
                      <a:r>
                        <a:rPr lang="en-US" sz="2400" u="sng" dirty="0">
                          <a:solidFill>
                            <a:schemeClr val="tx1"/>
                          </a:solidFill>
                        </a:rPr>
                        <a:t>Process Specification</a:t>
                      </a:r>
                      <a:endParaRPr u="sng" dirty="0">
                        <a:solidFill>
                          <a:schemeClr val="tx1"/>
                        </a:solidFill>
                      </a:endParaRPr>
                    </a:p>
                    <a:p>
                      <a:pPr marL="0" marR="0" lvl="0" indent="0" algn="l" rtl="0">
                        <a:spcBef>
                          <a:spcPts val="0"/>
                        </a:spcBef>
                        <a:spcAft>
                          <a:spcPts val="0"/>
                        </a:spcAft>
                        <a:buNone/>
                      </a:pPr>
                      <a:r>
                        <a:rPr lang="en-US" sz="1800" dirty="0">
                          <a:solidFill>
                            <a:schemeClr val="tx1"/>
                          </a:solidFill>
                        </a:rPr>
                        <a:t>Number:  </a:t>
                      </a:r>
                      <a:r>
                        <a:rPr lang="en-US" sz="1800" dirty="0">
                          <a:solidFill>
                            <a:schemeClr val="bg2"/>
                          </a:solidFill>
                        </a:rPr>
                        <a:t>4</a:t>
                      </a:r>
                    </a:p>
                    <a:p>
                      <a:pPr marL="0" marR="0" lvl="0" indent="0" algn="l" rtl="0">
                        <a:spcBef>
                          <a:spcPts val="0"/>
                        </a:spcBef>
                        <a:spcAft>
                          <a:spcPts val="0"/>
                        </a:spcAft>
                        <a:buNone/>
                      </a:pPr>
                      <a:r>
                        <a:rPr lang="en-US" sz="1800" dirty="0">
                          <a:solidFill>
                            <a:schemeClr val="tx1"/>
                          </a:solidFill>
                        </a:rPr>
                        <a:t>Name: </a:t>
                      </a:r>
                      <a:r>
                        <a:rPr lang="en-US" sz="1800" dirty="0">
                          <a:solidFill>
                            <a:schemeClr val="bg2"/>
                          </a:solidFill>
                        </a:rPr>
                        <a:t>selling until inventory end</a:t>
                      </a:r>
                      <a:endParaRPr lang="en-US" dirty="0">
                        <a:solidFill>
                          <a:schemeClr val="bg2"/>
                        </a:solidFill>
                      </a:endParaRPr>
                    </a:p>
                    <a:p>
                      <a:pPr marL="0" marR="0" lvl="0" indent="0" algn="l" rtl="0">
                        <a:lnSpc>
                          <a:spcPct val="100000"/>
                        </a:lnSpc>
                        <a:spcBef>
                          <a:spcPts val="0"/>
                        </a:spcBef>
                        <a:spcAft>
                          <a:spcPts val="0"/>
                        </a:spcAft>
                        <a:buClr>
                          <a:schemeClr val="dk1"/>
                        </a:buClr>
                        <a:buSzPts val="1800"/>
                        <a:buFont typeface="Calibri" panose="020F0502020204030204"/>
                        <a:buNone/>
                      </a:pPr>
                      <a:r>
                        <a:rPr lang="en-US" sz="1800" dirty="0">
                          <a:solidFill>
                            <a:schemeClr val="tx1"/>
                          </a:solidFill>
                        </a:rPr>
                        <a:t>Description: </a:t>
                      </a:r>
                      <a:r>
                        <a:rPr lang="en-US" sz="1800" dirty="0">
                          <a:solidFill>
                            <a:schemeClr val="bg2"/>
                          </a:solidFill>
                        </a:rPr>
                        <a:t>Docter sell the medicine until the developer end  the system</a:t>
                      </a:r>
                      <a:endParaRPr sz="1800" dirty="0">
                        <a:solidFill>
                          <a:schemeClr val="bg2"/>
                        </a:solidFill>
                      </a:endParaRPr>
                    </a:p>
                  </a:txBody>
                  <a:tcPr marL="91450" marR="91450" marT="45725" marB="45725"/>
                </a:tc>
                <a:extLst>
                  <a:ext uri="{0D108BD9-81ED-4DB2-BD59-A6C34878D82A}">
                    <a16:rowId xmlns:a16="http://schemas.microsoft.com/office/drawing/2014/main" val="44609000"/>
                  </a:ext>
                </a:extLst>
              </a:tr>
              <a:tr h="793763">
                <a:tc>
                  <a:txBody>
                    <a:bodyPr/>
                    <a:lstStyle/>
                    <a:p>
                      <a:pPr marL="0" marR="0" lvl="0" indent="0" algn="l" rtl="0">
                        <a:spcBef>
                          <a:spcPts val="0"/>
                        </a:spcBef>
                        <a:spcAft>
                          <a:spcPts val="0"/>
                        </a:spcAft>
                        <a:buNone/>
                      </a:pPr>
                      <a:r>
                        <a:rPr lang="en-US" sz="1800" b="1" dirty="0">
                          <a:solidFill>
                            <a:srgbClr val="0070C0"/>
                          </a:solidFill>
                        </a:rPr>
                        <a:t>Input Data Flow</a:t>
                      </a:r>
                      <a:r>
                        <a:rPr lang="ar-EG" sz="1800" b="1" dirty="0">
                          <a:solidFill>
                            <a:srgbClr val="0070C0"/>
                          </a:solidFill>
                        </a:rPr>
                        <a:t> </a:t>
                      </a:r>
                    </a:p>
                    <a:p>
                      <a:pPr marL="342900" marR="0" lvl="0" indent="-342900" algn="l" rtl="0">
                        <a:spcBef>
                          <a:spcPts val="0"/>
                        </a:spcBef>
                        <a:spcAft>
                          <a:spcPts val="0"/>
                        </a:spcAft>
                        <a:buFont typeface="+mj-lt"/>
                        <a:buAutoNum type="arabicPeriod"/>
                      </a:pPr>
                      <a:r>
                        <a:rPr lang="en-US" sz="1800" b="0" i="0" kern="1200" dirty="0">
                          <a:solidFill>
                            <a:schemeClr val="dk1"/>
                          </a:solidFill>
                          <a:effectLst/>
                          <a:latin typeface="+mn-lt"/>
                          <a:ea typeface="+mn-ea"/>
                          <a:cs typeface="+mn-cs"/>
                        </a:rPr>
                        <a:t> Basic in pharmacy</a:t>
                      </a:r>
                      <a:endParaRPr b="1" dirty="0">
                        <a:solidFill>
                          <a:srgbClr val="FFC000"/>
                        </a:solidFill>
                      </a:endParaRPr>
                    </a:p>
                  </a:txBody>
                  <a:tcPr marL="91450" marR="91450" marT="45725" marB="45725"/>
                </a:tc>
                <a:extLst>
                  <a:ext uri="{0D108BD9-81ED-4DB2-BD59-A6C34878D82A}">
                    <a16:rowId xmlns:a16="http://schemas.microsoft.com/office/drawing/2014/main" val="402653124"/>
                  </a:ext>
                </a:extLst>
              </a:tr>
              <a:tr h="793763">
                <a:tc>
                  <a:txBody>
                    <a:bodyPr/>
                    <a:lstStyle/>
                    <a:p>
                      <a:pPr marL="0" marR="0" lvl="0" indent="0" algn="l" rtl="0">
                        <a:spcBef>
                          <a:spcPts val="0"/>
                        </a:spcBef>
                        <a:spcAft>
                          <a:spcPts val="0"/>
                        </a:spcAft>
                        <a:buNone/>
                      </a:pPr>
                      <a:r>
                        <a:rPr lang="en-US" sz="1800" b="1" dirty="0">
                          <a:solidFill>
                            <a:srgbClr val="0070C0"/>
                          </a:solidFill>
                        </a:rPr>
                        <a:t>Output Data Flow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 data flow Records </a:t>
                      </a:r>
                      <a:r>
                        <a:rPr lang="en-US" sz="1800" dirty="0"/>
                        <a:t>to process 5</a:t>
                      </a:r>
                    </a:p>
                  </a:txBody>
                  <a:tcPr marL="91450" marR="91450" marT="45725" marB="45725"/>
                </a:tc>
                <a:extLst>
                  <a:ext uri="{0D108BD9-81ED-4DB2-BD59-A6C34878D82A}">
                    <a16:rowId xmlns:a16="http://schemas.microsoft.com/office/drawing/2014/main" val="2770497025"/>
                  </a:ext>
                </a:extLst>
              </a:tr>
              <a:tr h="793763">
                <a:tc>
                  <a:txBody>
                    <a:bodyPr/>
                    <a:lstStyle/>
                    <a:p>
                      <a:pPr marL="0" marR="0" lvl="0" indent="0" algn="l" rtl="0">
                        <a:spcBef>
                          <a:spcPts val="0"/>
                        </a:spcBef>
                        <a:spcAft>
                          <a:spcPts val="0"/>
                        </a:spcAft>
                        <a:buNone/>
                      </a:pPr>
                      <a:r>
                        <a:rPr lang="en-US" sz="1800" b="1" dirty="0">
                          <a:solidFill>
                            <a:srgbClr val="0070C0"/>
                          </a:solidFill>
                        </a:rPr>
                        <a:t>Type of Process</a:t>
                      </a:r>
                      <a:endParaRPr b="1" dirty="0">
                        <a:solidFill>
                          <a:srgbClr val="0070C0"/>
                        </a:solidFill>
                      </a:endParaRPr>
                    </a:p>
                    <a:p>
                      <a:pPr marL="0" marR="0" lvl="0" indent="0" algn="l" rtl="0">
                        <a:spcBef>
                          <a:spcPts val="0"/>
                        </a:spcBef>
                        <a:spcAft>
                          <a:spcPts val="0"/>
                        </a:spcAft>
                        <a:buNone/>
                      </a:pPr>
                      <a:r>
                        <a:rPr lang="en-US" sz="1800" dirty="0"/>
                        <a:t>                Online                              Batch                                 Manual</a:t>
                      </a:r>
                      <a:endParaRPr sz="1800" dirty="0"/>
                    </a:p>
                  </a:txBody>
                  <a:tcPr marL="91450" marR="91450" marT="45725" marB="45725"/>
                </a:tc>
                <a:extLst>
                  <a:ext uri="{0D108BD9-81ED-4DB2-BD59-A6C34878D82A}">
                    <a16:rowId xmlns:a16="http://schemas.microsoft.com/office/drawing/2014/main" val="1105179774"/>
                  </a:ext>
                </a:extLst>
              </a:tr>
              <a:tr h="374431">
                <a:tc>
                  <a:txBody>
                    <a:bodyPr/>
                    <a:lstStyle/>
                    <a:p>
                      <a:pPr marL="0" marR="0" lvl="0" indent="0" algn="l" rtl="0">
                        <a:spcBef>
                          <a:spcPts val="0"/>
                        </a:spcBef>
                        <a:spcAft>
                          <a:spcPts val="0"/>
                        </a:spcAft>
                        <a:buNone/>
                      </a:pPr>
                      <a:r>
                        <a:rPr lang="en-US" sz="1800" b="1" dirty="0">
                          <a:solidFill>
                            <a:srgbClr val="0070C0"/>
                          </a:solidFill>
                        </a:rPr>
                        <a:t>Process Logic:</a:t>
                      </a:r>
                      <a:endParaRPr b="1" dirty="0">
                        <a:solidFill>
                          <a:srgbClr val="0070C0"/>
                        </a:solidFill>
                      </a:endParaRPr>
                    </a:p>
                  </a:txBody>
                  <a:tcPr marL="91450" marR="91450" marT="45725" marB="45725"/>
                </a:tc>
                <a:extLst>
                  <a:ext uri="{0D108BD9-81ED-4DB2-BD59-A6C34878D82A}">
                    <a16:rowId xmlns:a16="http://schemas.microsoft.com/office/drawing/2014/main" val="3177206907"/>
                  </a:ext>
                </a:extLst>
              </a:tr>
              <a:tr h="459872">
                <a:tc>
                  <a:txBody>
                    <a:bodyPr/>
                    <a:lstStyle/>
                    <a:p>
                      <a:pPr marL="0" marR="0" lvl="0" indent="0" algn="l" rtl="0">
                        <a:spcBef>
                          <a:spcPts val="0"/>
                        </a:spcBef>
                        <a:spcAft>
                          <a:spcPts val="0"/>
                        </a:spcAft>
                        <a:buNone/>
                      </a:pPr>
                      <a:r>
                        <a:rPr lang="en-US" sz="1800" dirty="0"/>
                        <a:t>          Structured English                          Decision Table                     Decision Tree</a:t>
                      </a:r>
                      <a:endParaRPr dirty="0"/>
                    </a:p>
                  </a:txBody>
                  <a:tcPr marL="91450" marR="91450" marT="45725" marB="45725"/>
                </a:tc>
                <a:extLst>
                  <a:ext uri="{0D108BD9-81ED-4DB2-BD59-A6C34878D82A}">
                    <a16:rowId xmlns:a16="http://schemas.microsoft.com/office/drawing/2014/main" val="3288993149"/>
                  </a:ext>
                </a:extLst>
              </a:tr>
            </a:tbl>
          </a:graphicData>
        </a:graphic>
      </p:graphicFrame>
      <p:sp>
        <p:nvSpPr>
          <p:cNvPr id="6" name="Star: 5 Points 5">
            <a:extLst>
              <a:ext uri="{FF2B5EF4-FFF2-40B4-BE49-F238E27FC236}">
                <a16:creationId xmlns:a16="http://schemas.microsoft.com/office/drawing/2014/main" id="{57F5EE8A-98FD-03E3-82E1-349F0ABF3E59}"/>
              </a:ext>
            </a:extLst>
          </p:cNvPr>
          <p:cNvSpPr/>
          <p:nvPr/>
        </p:nvSpPr>
        <p:spPr>
          <a:xfrm>
            <a:off x="2912881" y="6001259"/>
            <a:ext cx="377073" cy="29003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Star: 5 Points 6">
            <a:extLst>
              <a:ext uri="{FF2B5EF4-FFF2-40B4-BE49-F238E27FC236}">
                <a16:creationId xmlns:a16="http://schemas.microsoft.com/office/drawing/2014/main" id="{113D5CA6-408F-FFF0-A0F2-5B669D86E0E0}"/>
              </a:ext>
            </a:extLst>
          </p:cNvPr>
          <p:cNvSpPr/>
          <p:nvPr/>
        </p:nvSpPr>
        <p:spPr>
          <a:xfrm>
            <a:off x="7305773" y="5137608"/>
            <a:ext cx="358219" cy="358219"/>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806486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A0B20-3A35-5DB9-5B3B-3DDB711D7AAD}"/>
              </a:ext>
            </a:extLst>
          </p:cNvPr>
          <p:cNvSpPr txBox="1">
            <a:spLocks/>
          </p:cNvSpPr>
          <p:nvPr/>
        </p:nvSpPr>
        <p:spPr>
          <a:xfrm>
            <a:off x="0" y="178447"/>
            <a:ext cx="8610600" cy="1293028"/>
          </a:xfrm>
          <a:prstGeom prst="rect">
            <a:avLst/>
          </a:prstGeom>
        </p:spPr>
        <p:txBody>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r>
              <a:rPr lang="en-US" sz="4400" dirty="0">
                <a:ln>
                  <a:noFill/>
                </a:ln>
                <a:solidFill>
                  <a:srgbClr val="FFFFFF"/>
                </a:solidFill>
                <a:effectLst/>
                <a:latin typeface="Impact"/>
                <a:cs typeface="+mj-cs"/>
              </a:rPr>
              <a:t>Process Logic – </a:t>
            </a:r>
            <a:r>
              <a:rPr lang="en-US" sz="4400" dirty="0">
                <a:ln>
                  <a:noFill/>
                </a:ln>
                <a:solidFill>
                  <a:schemeClr val="accent1"/>
                </a:solidFill>
                <a:effectLst/>
                <a:latin typeface="Impact"/>
                <a:cs typeface="+mj-cs"/>
              </a:rPr>
              <a:t>Structured English</a:t>
            </a:r>
            <a:endParaRPr lang="en-US" dirty="0">
              <a:solidFill>
                <a:schemeClr val="accent1"/>
              </a:solidFill>
            </a:endParaRPr>
          </a:p>
        </p:txBody>
      </p:sp>
      <p:sp>
        <p:nvSpPr>
          <p:cNvPr id="3" name="Content Placeholder 2">
            <a:extLst>
              <a:ext uri="{FF2B5EF4-FFF2-40B4-BE49-F238E27FC236}">
                <a16:creationId xmlns:a16="http://schemas.microsoft.com/office/drawing/2014/main" id="{F8125791-7627-E372-8CBB-FD4FBB16A65B}"/>
              </a:ext>
            </a:extLst>
          </p:cNvPr>
          <p:cNvSpPr txBox="1">
            <a:spLocks/>
          </p:cNvSpPr>
          <p:nvPr/>
        </p:nvSpPr>
        <p:spPr>
          <a:xfrm>
            <a:off x="685800" y="2194560"/>
            <a:ext cx="10820400" cy="4024125"/>
          </a:xfrm>
          <a:prstGeom prst="rect">
            <a:avLst/>
          </a:prstGeom>
        </p:spPr>
        <p:txBody>
          <a:bodyPr/>
          <a:lstStyle>
            <a:lvl1pPr marL="342900" indent="-306000" algn="r" defTabSz="457200" rtl="1"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r" defTabSz="457200" rtl="1"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r" defTabSz="457200" rtl="1"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l" defTabSz="914400" rtl="0">
              <a:lnSpc>
                <a:spcPct val="90000"/>
              </a:lnSpc>
              <a:spcBef>
                <a:spcPts val="1000"/>
              </a:spcBef>
              <a:spcAft>
                <a:spcPts val="0"/>
              </a:spcAft>
              <a:buClrTx/>
              <a:buSzTx/>
              <a:buFont typeface="Arial" panose="020B0604020202020204" pitchFamily="34" charset="0"/>
              <a:buNone/>
              <a:defRPr/>
            </a:pPr>
            <a:r>
              <a:rPr lang="en-US" sz="2800" b="1" dirty="0">
                <a:ln>
                  <a:noFill/>
                </a:ln>
                <a:solidFill>
                  <a:schemeClr val="accent1"/>
                </a:solidFill>
                <a:effectLst/>
                <a:latin typeface="Century Gothic" panose="020B0502020202020204"/>
              </a:rPr>
              <a:t>Start of process</a:t>
            </a:r>
          </a:p>
          <a:p>
            <a:pPr marL="0" indent="0" algn="l" defTabSz="914400" rtl="0">
              <a:lnSpc>
                <a:spcPct val="90000"/>
              </a:lnSpc>
              <a:spcBef>
                <a:spcPts val="1000"/>
              </a:spcBef>
              <a:spcAft>
                <a:spcPts val="0"/>
              </a:spcAft>
              <a:buClrTx/>
              <a:buSzTx/>
              <a:buFont typeface="Arial" panose="020B0604020202020204" pitchFamily="34" charset="0"/>
              <a:buNone/>
              <a:defRPr/>
            </a:pPr>
            <a:endParaRPr lang="en-US" sz="2800" b="1" dirty="0">
              <a:ln>
                <a:noFill/>
              </a:ln>
              <a:solidFill>
                <a:schemeClr val="tx1"/>
              </a:solidFill>
              <a:effectLst/>
              <a:latin typeface="Century Gothic" panose="020B0502020202020204"/>
            </a:endParaRPr>
          </a:p>
          <a:p>
            <a:pPr marL="0" indent="0" algn="l" defTabSz="914400" rtl="0">
              <a:lnSpc>
                <a:spcPct val="90000"/>
              </a:lnSpc>
              <a:spcBef>
                <a:spcPts val="1000"/>
              </a:spcBef>
              <a:spcAft>
                <a:spcPts val="0"/>
              </a:spcAft>
              <a:buClrTx/>
              <a:buSzTx/>
              <a:buFont typeface="Arial" panose="020B0604020202020204" pitchFamily="34" charset="0"/>
              <a:buNone/>
              <a:defRPr/>
            </a:pPr>
            <a:r>
              <a:rPr lang="en-US" b="1" dirty="0">
                <a:ln>
                  <a:noFill/>
                </a:ln>
                <a:solidFill>
                  <a:schemeClr val="tx1"/>
                </a:solidFill>
                <a:effectLst/>
                <a:latin typeface="Century Gothic" panose="020B0502020202020204"/>
              </a:rPr>
              <a:t>1- until the developer </a:t>
            </a:r>
            <a:r>
              <a:rPr lang="en-US" b="1" dirty="0">
                <a:solidFill>
                  <a:schemeClr val="tx1"/>
                </a:solidFill>
                <a:latin typeface="Century Gothic" panose="020B0502020202020204"/>
              </a:rPr>
              <a:t>end system</a:t>
            </a:r>
          </a:p>
          <a:p>
            <a:pPr marL="0" indent="0" algn="l" defTabSz="914400" rtl="0">
              <a:lnSpc>
                <a:spcPct val="90000"/>
              </a:lnSpc>
              <a:spcBef>
                <a:spcPts val="1000"/>
              </a:spcBef>
              <a:spcAft>
                <a:spcPts val="0"/>
              </a:spcAft>
              <a:buClrTx/>
              <a:buSzTx/>
              <a:buFont typeface="Arial" panose="020B0604020202020204" pitchFamily="34" charset="0"/>
              <a:buNone/>
              <a:defRPr/>
            </a:pPr>
            <a:r>
              <a:rPr lang="en-US" b="1" dirty="0">
                <a:ln>
                  <a:noFill/>
                </a:ln>
                <a:solidFill>
                  <a:schemeClr val="tx1"/>
                </a:solidFill>
                <a:effectLst/>
                <a:latin typeface="Century Gothic" panose="020B0502020202020204"/>
              </a:rPr>
              <a:t>2</a:t>
            </a:r>
            <a:r>
              <a:rPr lang="en-US" b="1" dirty="0">
                <a:solidFill>
                  <a:schemeClr val="tx1"/>
                </a:solidFill>
                <a:latin typeface="Century Gothic" panose="020B0502020202020204"/>
              </a:rPr>
              <a:t>- Docter sell the medicine it set barcode in it</a:t>
            </a:r>
            <a:endParaRPr lang="en-US" b="1" dirty="0">
              <a:ln>
                <a:noFill/>
              </a:ln>
              <a:solidFill>
                <a:schemeClr val="tx1"/>
              </a:solidFill>
              <a:effectLst/>
              <a:latin typeface="Century Gothic" panose="020B0502020202020204"/>
            </a:endParaRPr>
          </a:p>
          <a:p>
            <a:pPr marL="0" indent="0" algn="l" defTabSz="914400" rtl="0">
              <a:lnSpc>
                <a:spcPct val="90000"/>
              </a:lnSpc>
              <a:spcBef>
                <a:spcPts val="1000"/>
              </a:spcBef>
              <a:spcAft>
                <a:spcPts val="0"/>
              </a:spcAft>
              <a:buClrTx/>
              <a:buSzTx/>
              <a:buFont typeface="Arial" panose="020B0604020202020204" pitchFamily="34" charset="0"/>
              <a:buNone/>
              <a:defRPr/>
            </a:pPr>
            <a:endParaRPr lang="en-US" b="1" dirty="0">
              <a:ln>
                <a:noFill/>
              </a:ln>
              <a:solidFill>
                <a:schemeClr val="accent1"/>
              </a:solidFill>
              <a:effectLst/>
              <a:latin typeface="Century Gothic" panose="020B0502020202020204"/>
            </a:endParaRPr>
          </a:p>
          <a:p>
            <a:pPr marL="0" indent="0" algn="l" defTabSz="914400" rtl="0">
              <a:lnSpc>
                <a:spcPct val="90000"/>
              </a:lnSpc>
              <a:spcBef>
                <a:spcPts val="1000"/>
              </a:spcBef>
              <a:spcAft>
                <a:spcPts val="0"/>
              </a:spcAft>
              <a:buClrTx/>
              <a:buSzTx/>
              <a:buFont typeface="Arial" panose="020B0604020202020204" pitchFamily="34" charset="0"/>
              <a:buNone/>
              <a:defRPr/>
            </a:pPr>
            <a:r>
              <a:rPr lang="en-US" sz="2800" b="1" dirty="0">
                <a:ln>
                  <a:noFill/>
                </a:ln>
                <a:solidFill>
                  <a:schemeClr val="accent1"/>
                </a:solidFill>
                <a:effectLst/>
                <a:latin typeface="Century Gothic" panose="020B0502020202020204"/>
              </a:rPr>
              <a:t>End of process</a:t>
            </a:r>
          </a:p>
          <a:p>
            <a:pPr marL="0" indent="0">
              <a:buFont typeface="Wingdings 2" charset="2"/>
              <a:buNone/>
            </a:pPr>
            <a:endParaRPr lang="en-US" dirty="0"/>
          </a:p>
        </p:txBody>
      </p:sp>
    </p:spTree>
    <p:extLst>
      <p:ext uri="{BB962C8B-B14F-4D97-AF65-F5344CB8AC3E}">
        <p14:creationId xmlns:p14="http://schemas.microsoft.com/office/powerpoint/2010/main" val="942575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04550-018F-FEEA-92EB-64C890BBEDAC}"/>
              </a:ext>
            </a:extLst>
          </p:cNvPr>
          <p:cNvSpPr txBox="1">
            <a:spLocks/>
          </p:cNvSpPr>
          <p:nvPr/>
        </p:nvSpPr>
        <p:spPr>
          <a:xfrm>
            <a:off x="0" y="0"/>
            <a:ext cx="8610600" cy="1293028"/>
          </a:xfrm>
          <a:prstGeom prst="rect">
            <a:avLst/>
          </a:prstGeom>
        </p:spPr>
        <p:txBody>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r>
              <a:rPr lang="en-US" b="1"/>
              <a:t>Process Specification</a:t>
            </a:r>
            <a:endParaRPr lang="en-US" dirty="0"/>
          </a:p>
        </p:txBody>
      </p:sp>
      <p:graphicFrame>
        <p:nvGraphicFramePr>
          <p:cNvPr id="3" name="Content Placeholder 3">
            <a:extLst>
              <a:ext uri="{FF2B5EF4-FFF2-40B4-BE49-F238E27FC236}">
                <a16:creationId xmlns:a16="http://schemas.microsoft.com/office/drawing/2014/main" id="{5BAB1B18-4D7D-4FC0-3D57-D0347DBA9764}"/>
              </a:ext>
            </a:extLst>
          </p:cNvPr>
          <p:cNvGraphicFramePr>
            <a:graphicFrameLocks/>
          </p:cNvGraphicFramePr>
          <p:nvPr>
            <p:extLst>
              <p:ext uri="{D42A27DB-BD31-4B8C-83A1-F6EECF244321}">
                <p14:modId xmlns:p14="http://schemas.microsoft.com/office/powerpoint/2010/main" val="2315556486"/>
              </p:ext>
            </p:extLst>
          </p:nvPr>
        </p:nvGraphicFramePr>
        <p:xfrm>
          <a:off x="426128" y="1580224"/>
          <a:ext cx="11080072" cy="4705165"/>
        </p:xfrm>
        <a:graphic>
          <a:graphicData uri="http://schemas.openxmlformats.org/drawingml/2006/table">
            <a:tbl>
              <a:tblPr firstRow="1" bandRow="1">
                <a:tableStyleId>{5C22544A-7EE6-4342-B048-85BDC9FD1C3A}</a:tableStyleId>
              </a:tblPr>
              <a:tblGrid>
                <a:gridCol w="11080072">
                  <a:extLst>
                    <a:ext uri="{9D8B030D-6E8A-4147-A177-3AD203B41FA5}">
                      <a16:colId xmlns:a16="http://schemas.microsoft.com/office/drawing/2014/main" val="3441221833"/>
                    </a:ext>
                  </a:extLst>
                </a:gridCol>
              </a:tblGrid>
              <a:tr h="1527962">
                <a:tc>
                  <a:txBody>
                    <a:bodyPr/>
                    <a:lstStyle/>
                    <a:p>
                      <a:pPr marL="0" marR="0" lvl="0" indent="0" algn="ctr" rtl="0">
                        <a:spcBef>
                          <a:spcPts val="0"/>
                        </a:spcBef>
                        <a:spcAft>
                          <a:spcPts val="0"/>
                        </a:spcAft>
                        <a:buNone/>
                      </a:pPr>
                      <a:r>
                        <a:rPr lang="en-US" sz="2400" u="sng" dirty="0">
                          <a:solidFill>
                            <a:schemeClr val="tx1"/>
                          </a:solidFill>
                        </a:rPr>
                        <a:t>Process Specification</a:t>
                      </a:r>
                      <a:endParaRPr u="sng" dirty="0">
                        <a:solidFill>
                          <a:schemeClr val="tx1"/>
                        </a:solidFill>
                      </a:endParaRPr>
                    </a:p>
                    <a:p>
                      <a:pPr marL="0" marR="0" lvl="0" indent="0" algn="l" rtl="0">
                        <a:spcBef>
                          <a:spcPts val="0"/>
                        </a:spcBef>
                        <a:spcAft>
                          <a:spcPts val="0"/>
                        </a:spcAft>
                        <a:buNone/>
                      </a:pPr>
                      <a:r>
                        <a:rPr lang="en-US" sz="1800" dirty="0">
                          <a:solidFill>
                            <a:schemeClr val="tx1"/>
                          </a:solidFill>
                        </a:rPr>
                        <a:t>Number:</a:t>
                      </a:r>
                      <a:r>
                        <a:rPr lang="en-US" sz="1800" dirty="0">
                          <a:solidFill>
                            <a:srgbClr val="FFC000"/>
                          </a:solidFill>
                        </a:rPr>
                        <a:t>  </a:t>
                      </a:r>
                      <a:r>
                        <a:rPr lang="en-US" sz="1800" dirty="0">
                          <a:solidFill>
                            <a:schemeClr val="bg2"/>
                          </a:solidFill>
                        </a:rPr>
                        <a:t>5</a:t>
                      </a:r>
                    </a:p>
                    <a:p>
                      <a:pPr marL="0" marR="0" lvl="0" indent="0" algn="l" rtl="0">
                        <a:spcBef>
                          <a:spcPts val="0"/>
                        </a:spcBef>
                        <a:spcAft>
                          <a:spcPts val="0"/>
                        </a:spcAft>
                        <a:buNone/>
                      </a:pPr>
                      <a:r>
                        <a:rPr lang="en-US" sz="1800" dirty="0">
                          <a:solidFill>
                            <a:schemeClr val="tx1"/>
                          </a:solidFill>
                        </a:rPr>
                        <a:t>Name: </a:t>
                      </a:r>
                      <a:r>
                        <a:rPr lang="en-US" sz="1800" dirty="0">
                          <a:solidFill>
                            <a:schemeClr val="bg2"/>
                          </a:solidFill>
                        </a:rPr>
                        <a:t>Setting a barcode in medicine</a:t>
                      </a:r>
                      <a:endParaRPr lang="en-US" dirty="0">
                        <a:solidFill>
                          <a:schemeClr val="bg2"/>
                        </a:solidFill>
                      </a:endParaRPr>
                    </a:p>
                    <a:p>
                      <a:pPr marL="0" marR="0" lvl="0" indent="0" algn="l" rtl="0">
                        <a:lnSpc>
                          <a:spcPct val="100000"/>
                        </a:lnSpc>
                        <a:spcBef>
                          <a:spcPts val="0"/>
                        </a:spcBef>
                        <a:spcAft>
                          <a:spcPts val="0"/>
                        </a:spcAft>
                        <a:buClr>
                          <a:schemeClr val="dk1"/>
                        </a:buClr>
                        <a:buSzPts val="1800"/>
                        <a:buFont typeface="Calibri" panose="020F0502020204030204"/>
                        <a:buNone/>
                      </a:pPr>
                      <a:r>
                        <a:rPr lang="en-US" sz="1800" dirty="0">
                          <a:solidFill>
                            <a:schemeClr val="tx1"/>
                          </a:solidFill>
                        </a:rPr>
                        <a:t>Description: </a:t>
                      </a:r>
                      <a:r>
                        <a:rPr lang="en-US" sz="1800" dirty="0">
                          <a:solidFill>
                            <a:schemeClr val="bg2"/>
                          </a:solidFill>
                        </a:rPr>
                        <a:t>put a barcode by Assistant of developer </a:t>
                      </a:r>
                      <a:endParaRPr sz="1800" dirty="0">
                        <a:solidFill>
                          <a:schemeClr val="bg2"/>
                        </a:solidFill>
                      </a:endParaRPr>
                    </a:p>
                  </a:txBody>
                  <a:tcPr marL="91450" marR="91450" marT="45725" marB="45725"/>
                </a:tc>
                <a:extLst>
                  <a:ext uri="{0D108BD9-81ED-4DB2-BD59-A6C34878D82A}">
                    <a16:rowId xmlns:a16="http://schemas.microsoft.com/office/drawing/2014/main" val="570891477"/>
                  </a:ext>
                </a:extLst>
              </a:tr>
              <a:tr h="763987">
                <a:tc>
                  <a:txBody>
                    <a:bodyPr/>
                    <a:lstStyle/>
                    <a:p>
                      <a:pPr marL="0" marR="0" lvl="0" indent="0" algn="l" rtl="0">
                        <a:spcBef>
                          <a:spcPts val="0"/>
                        </a:spcBef>
                        <a:spcAft>
                          <a:spcPts val="0"/>
                        </a:spcAft>
                        <a:buNone/>
                      </a:pPr>
                      <a:r>
                        <a:rPr lang="en-US" sz="1800" b="1" dirty="0">
                          <a:solidFill>
                            <a:srgbClr val="0070C0"/>
                          </a:solidFill>
                        </a:rPr>
                        <a:t>Input Data Flow</a:t>
                      </a:r>
                      <a:r>
                        <a:rPr lang="ar-EG" sz="1800" b="1" dirty="0">
                          <a:solidFill>
                            <a:srgbClr val="0070C0"/>
                          </a:solidFill>
                        </a:rPr>
                        <a:t> </a:t>
                      </a:r>
                    </a:p>
                    <a:p>
                      <a:pPr marL="342900" marR="0" lvl="0" indent="-342900" algn="l" rtl="0">
                        <a:spcBef>
                          <a:spcPts val="0"/>
                        </a:spcBef>
                        <a:spcAft>
                          <a:spcPts val="0"/>
                        </a:spcAft>
                        <a:buFont typeface="+mj-lt"/>
                        <a:buAutoNum type="arabicPeriod"/>
                      </a:pPr>
                      <a:r>
                        <a:rPr lang="en-US" sz="1800" b="0" i="0" kern="1200" dirty="0">
                          <a:solidFill>
                            <a:schemeClr val="dk1"/>
                          </a:solidFill>
                          <a:effectLst/>
                          <a:latin typeface="+mn-lt"/>
                          <a:ea typeface="+mn-ea"/>
                          <a:cs typeface="+mn-cs"/>
                        </a:rPr>
                        <a:t> Assistant Information </a:t>
                      </a:r>
                      <a:endParaRPr b="1" dirty="0">
                        <a:solidFill>
                          <a:srgbClr val="FFC000"/>
                        </a:solidFill>
                      </a:endParaRPr>
                    </a:p>
                  </a:txBody>
                  <a:tcPr marL="91450" marR="91450" marT="45725" marB="45725"/>
                </a:tc>
                <a:extLst>
                  <a:ext uri="{0D108BD9-81ED-4DB2-BD59-A6C34878D82A}">
                    <a16:rowId xmlns:a16="http://schemas.microsoft.com/office/drawing/2014/main" val="3332563479"/>
                  </a:ext>
                </a:extLst>
              </a:tr>
              <a:tr h="763987">
                <a:tc>
                  <a:txBody>
                    <a:bodyPr/>
                    <a:lstStyle/>
                    <a:p>
                      <a:pPr marL="0" marR="0" lvl="0" indent="0" algn="l" rtl="0">
                        <a:spcBef>
                          <a:spcPts val="0"/>
                        </a:spcBef>
                        <a:spcAft>
                          <a:spcPts val="0"/>
                        </a:spcAft>
                        <a:buNone/>
                      </a:pPr>
                      <a:r>
                        <a:rPr lang="en-US" sz="1800" b="1" dirty="0">
                          <a:solidFill>
                            <a:srgbClr val="0070C0"/>
                          </a:solidFill>
                        </a:rPr>
                        <a:t>Output Data Flow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 Records </a:t>
                      </a:r>
                      <a:r>
                        <a:rPr lang="en-US" sz="1800" dirty="0"/>
                        <a:t>to process 6</a:t>
                      </a:r>
                    </a:p>
                  </a:txBody>
                  <a:tcPr marL="91450" marR="91450" marT="45725" marB="45725"/>
                </a:tc>
                <a:extLst>
                  <a:ext uri="{0D108BD9-81ED-4DB2-BD59-A6C34878D82A}">
                    <a16:rowId xmlns:a16="http://schemas.microsoft.com/office/drawing/2014/main" val="85326008"/>
                  </a:ext>
                </a:extLst>
              </a:tr>
              <a:tr h="763987">
                <a:tc>
                  <a:txBody>
                    <a:bodyPr/>
                    <a:lstStyle/>
                    <a:p>
                      <a:pPr marL="0" marR="0" lvl="0" indent="0" algn="l" rtl="0">
                        <a:spcBef>
                          <a:spcPts val="0"/>
                        </a:spcBef>
                        <a:spcAft>
                          <a:spcPts val="0"/>
                        </a:spcAft>
                        <a:buNone/>
                      </a:pPr>
                      <a:r>
                        <a:rPr lang="en-US" sz="1800" b="1" dirty="0">
                          <a:solidFill>
                            <a:srgbClr val="0070C0"/>
                          </a:solidFill>
                        </a:rPr>
                        <a:t>Type of Process</a:t>
                      </a:r>
                      <a:endParaRPr b="1" dirty="0">
                        <a:solidFill>
                          <a:srgbClr val="0070C0"/>
                        </a:solidFill>
                      </a:endParaRPr>
                    </a:p>
                    <a:p>
                      <a:pPr marL="0" marR="0" lvl="0" indent="0" algn="l" rtl="0">
                        <a:spcBef>
                          <a:spcPts val="0"/>
                        </a:spcBef>
                        <a:spcAft>
                          <a:spcPts val="0"/>
                        </a:spcAft>
                        <a:buNone/>
                      </a:pPr>
                      <a:r>
                        <a:rPr lang="en-US" sz="1800" dirty="0"/>
                        <a:t>                Online                              Batch                                 Manual</a:t>
                      </a:r>
                      <a:endParaRPr sz="1800" dirty="0"/>
                    </a:p>
                  </a:txBody>
                  <a:tcPr marL="91450" marR="91450" marT="45725" marB="45725"/>
                </a:tc>
                <a:extLst>
                  <a:ext uri="{0D108BD9-81ED-4DB2-BD59-A6C34878D82A}">
                    <a16:rowId xmlns:a16="http://schemas.microsoft.com/office/drawing/2014/main" val="1666289676"/>
                  </a:ext>
                </a:extLst>
              </a:tr>
              <a:tr h="442621">
                <a:tc>
                  <a:txBody>
                    <a:bodyPr/>
                    <a:lstStyle/>
                    <a:p>
                      <a:pPr marL="0" marR="0" lvl="0" indent="0" algn="l" rtl="0">
                        <a:spcBef>
                          <a:spcPts val="0"/>
                        </a:spcBef>
                        <a:spcAft>
                          <a:spcPts val="0"/>
                        </a:spcAft>
                        <a:buNone/>
                      </a:pPr>
                      <a:r>
                        <a:rPr lang="en-US" sz="1800" b="1" dirty="0">
                          <a:solidFill>
                            <a:srgbClr val="0070C0"/>
                          </a:solidFill>
                        </a:rPr>
                        <a:t>Process Logic:</a:t>
                      </a:r>
                      <a:endParaRPr b="1" dirty="0">
                        <a:solidFill>
                          <a:srgbClr val="0070C0"/>
                        </a:solidFill>
                      </a:endParaRPr>
                    </a:p>
                  </a:txBody>
                  <a:tcPr marL="91450" marR="91450" marT="45725" marB="45725"/>
                </a:tc>
                <a:extLst>
                  <a:ext uri="{0D108BD9-81ED-4DB2-BD59-A6C34878D82A}">
                    <a16:rowId xmlns:a16="http://schemas.microsoft.com/office/drawing/2014/main" val="13515549"/>
                  </a:ext>
                </a:extLst>
              </a:tr>
              <a:tr h="442621">
                <a:tc>
                  <a:txBody>
                    <a:bodyPr/>
                    <a:lstStyle/>
                    <a:p>
                      <a:pPr marL="0" marR="0" lvl="0" indent="0" algn="l" rtl="0">
                        <a:spcBef>
                          <a:spcPts val="0"/>
                        </a:spcBef>
                        <a:spcAft>
                          <a:spcPts val="0"/>
                        </a:spcAft>
                        <a:buNone/>
                      </a:pPr>
                      <a:r>
                        <a:rPr lang="en-US" sz="1800" dirty="0"/>
                        <a:t>          Structured English                          Decision Table                     Decision Tree</a:t>
                      </a:r>
                      <a:endParaRPr dirty="0"/>
                    </a:p>
                  </a:txBody>
                  <a:tcPr marL="91450" marR="91450" marT="45725" marB="45725"/>
                </a:tc>
                <a:extLst>
                  <a:ext uri="{0D108BD9-81ED-4DB2-BD59-A6C34878D82A}">
                    <a16:rowId xmlns:a16="http://schemas.microsoft.com/office/drawing/2014/main" val="2899832499"/>
                  </a:ext>
                </a:extLst>
              </a:tr>
            </a:tbl>
          </a:graphicData>
        </a:graphic>
      </p:graphicFrame>
      <p:sp>
        <p:nvSpPr>
          <p:cNvPr id="6" name="Star: 5 Points 5">
            <a:extLst>
              <a:ext uri="{FF2B5EF4-FFF2-40B4-BE49-F238E27FC236}">
                <a16:creationId xmlns:a16="http://schemas.microsoft.com/office/drawing/2014/main" id="{FAADEDEA-1355-4E46-7081-461373859CD8}"/>
              </a:ext>
            </a:extLst>
          </p:cNvPr>
          <p:cNvSpPr/>
          <p:nvPr/>
        </p:nvSpPr>
        <p:spPr>
          <a:xfrm>
            <a:off x="7503736" y="4986779"/>
            <a:ext cx="301658" cy="2909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Star: 5 Points 6">
            <a:extLst>
              <a:ext uri="{FF2B5EF4-FFF2-40B4-BE49-F238E27FC236}">
                <a16:creationId xmlns:a16="http://schemas.microsoft.com/office/drawing/2014/main" id="{56E1C12C-1166-886C-25F5-56540ACBD9D7}"/>
              </a:ext>
            </a:extLst>
          </p:cNvPr>
          <p:cNvSpPr/>
          <p:nvPr/>
        </p:nvSpPr>
        <p:spPr>
          <a:xfrm>
            <a:off x="3214540" y="5967167"/>
            <a:ext cx="377072" cy="22624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031143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0F1D-E977-27EB-9181-00B93F5F8914}"/>
              </a:ext>
            </a:extLst>
          </p:cNvPr>
          <p:cNvSpPr txBox="1">
            <a:spLocks/>
          </p:cNvSpPr>
          <p:nvPr/>
        </p:nvSpPr>
        <p:spPr>
          <a:xfrm>
            <a:off x="0" y="329367"/>
            <a:ext cx="8610600" cy="1293028"/>
          </a:xfrm>
          <a:prstGeom prst="rect">
            <a:avLst/>
          </a:prstGeom>
        </p:spPr>
        <p:txBody>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r>
              <a:rPr lang="en-US" sz="4400" dirty="0">
                <a:ln>
                  <a:noFill/>
                </a:ln>
                <a:solidFill>
                  <a:srgbClr val="FFFFFF"/>
                </a:solidFill>
                <a:effectLst/>
                <a:latin typeface="Impact"/>
                <a:cs typeface="+mj-cs"/>
              </a:rPr>
              <a:t>Process Logic – </a:t>
            </a:r>
            <a:r>
              <a:rPr lang="en-US" sz="4400" dirty="0">
                <a:ln>
                  <a:noFill/>
                </a:ln>
                <a:solidFill>
                  <a:schemeClr val="accent1"/>
                </a:solidFill>
                <a:effectLst/>
                <a:latin typeface="Impact"/>
                <a:cs typeface="+mj-cs"/>
              </a:rPr>
              <a:t>Structured English</a:t>
            </a:r>
            <a:endParaRPr lang="en-US" dirty="0">
              <a:solidFill>
                <a:schemeClr val="accent1"/>
              </a:solidFill>
            </a:endParaRPr>
          </a:p>
        </p:txBody>
      </p:sp>
      <p:sp>
        <p:nvSpPr>
          <p:cNvPr id="3" name="Content Placeholder 2">
            <a:extLst>
              <a:ext uri="{FF2B5EF4-FFF2-40B4-BE49-F238E27FC236}">
                <a16:creationId xmlns:a16="http://schemas.microsoft.com/office/drawing/2014/main" id="{610E2352-8B44-190E-0FE3-108FF435C4DA}"/>
              </a:ext>
            </a:extLst>
          </p:cNvPr>
          <p:cNvSpPr txBox="1">
            <a:spLocks/>
          </p:cNvSpPr>
          <p:nvPr/>
        </p:nvSpPr>
        <p:spPr>
          <a:xfrm>
            <a:off x="685800" y="2194560"/>
            <a:ext cx="10820400" cy="4024125"/>
          </a:xfrm>
          <a:prstGeom prst="rect">
            <a:avLst/>
          </a:prstGeom>
        </p:spPr>
        <p:txBody>
          <a:bodyPr>
            <a:normAutofit/>
          </a:bodyPr>
          <a:lstStyle>
            <a:lvl1pPr marL="342900" indent="-306000" algn="r" defTabSz="457200" rtl="1"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r" defTabSz="457200" rtl="1"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r" defTabSz="457200" rtl="1"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l" defTabSz="914400" rtl="0">
              <a:lnSpc>
                <a:spcPct val="90000"/>
              </a:lnSpc>
              <a:spcBef>
                <a:spcPts val="1000"/>
              </a:spcBef>
              <a:spcAft>
                <a:spcPts val="0"/>
              </a:spcAft>
              <a:buClrTx/>
              <a:buSzTx/>
              <a:buFont typeface="Arial" panose="020B0604020202020204" pitchFamily="34" charset="0"/>
              <a:buNone/>
              <a:defRPr/>
            </a:pPr>
            <a:r>
              <a:rPr lang="en-US" sz="2800" b="1" dirty="0">
                <a:ln>
                  <a:noFill/>
                </a:ln>
                <a:solidFill>
                  <a:schemeClr val="accent1"/>
                </a:solidFill>
                <a:effectLst/>
                <a:latin typeface="Century Gothic" panose="020B0502020202020204"/>
              </a:rPr>
              <a:t>Start of process</a:t>
            </a:r>
          </a:p>
          <a:p>
            <a:pPr marL="0" indent="0" algn="l" defTabSz="914400" rtl="0">
              <a:lnSpc>
                <a:spcPct val="90000"/>
              </a:lnSpc>
              <a:spcBef>
                <a:spcPts val="1000"/>
              </a:spcBef>
              <a:spcAft>
                <a:spcPts val="0"/>
              </a:spcAft>
              <a:buClrTx/>
              <a:buSzTx/>
              <a:buFont typeface="Arial" panose="020B0604020202020204" pitchFamily="34" charset="0"/>
              <a:buNone/>
              <a:defRPr/>
            </a:pPr>
            <a:r>
              <a:rPr lang="en-US" b="1" dirty="0">
                <a:ln>
                  <a:noFill/>
                </a:ln>
                <a:solidFill>
                  <a:schemeClr val="tx1"/>
                </a:solidFill>
                <a:effectLst/>
                <a:latin typeface="Century Gothic" panose="020B0502020202020204"/>
              </a:rPr>
              <a:t>1-Assistant count the Quantity of each medicine</a:t>
            </a:r>
          </a:p>
          <a:p>
            <a:pPr marL="0" indent="0" algn="l" defTabSz="914400" rtl="0">
              <a:lnSpc>
                <a:spcPct val="90000"/>
              </a:lnSpc>
              <a:spcBef>
                <a:spcPts val="1000"/>
              </a:spcBef>
              <a:spcAft>
                <a:spcPts val="0"/>
              </a:spcAft>
              <a:buClrTx/>
              <a:buSzTx/>
              <a:buFont typeface="Arial" panose="020B0604020202020204" pitchFamily="34" charset="0"/>
              <a:buNone/>
              <a:defRPr/>
            </a:pPr>
            <a:r>
              <a:rPr lang="en-US" b="1" dirty="0">
                <a:solidFill>
                  <a:schemeClr val="tx1"/>
                </a:solidFill>
                <a:latin typeface="Century Gothic" panose="020B0502020202020204"/>
              </a:rPr>
              <a:t>2- Developer print barcode on this count</a:t>
            </a:r>
          </a:p>
          <a:p>
            <a:pPr marL="0" indent="0" algn="l" defTabSz="914400" rtl="0">
              <a:lnSpc>
                <a:spcPct val="90000"/>
              </a:lnSpc>
              <a:spcBef>
                <a:spcPts val="1000"/>
              </a:spcBef>
              <a:spcAft>
                <a:spcPts val="0"/>
              </a:spcAft>
              <a:buClrTx/>
              <a:buSzTx/>
              <a:buFont typeface="Arial" panose="020B0604020202020204" pitchFamily="34" charset="0"/>
              <a:buNone/>
              <a:defRPr/>
            </a:pPr>
            <a:r>
              <a:rPr lang="en-US" b="1" dirty="0">
                <a:solidFill>
                  <a:schemeClr val="tx1"/>
                </a:solidFill>
                <a:latin typeface="Century Gothic" panose="020B0502020202020204"/>
              </a:rPr>
              <a:t>3- Assistant setting a barcode</a:t>
            </a:r>
            <a:endParaRPr lang="en-US" sz="2800" b="1" dirty="0">
              <a:ln>
                <a:noFill/>
              </a:ln>
              <a:solidFill>
                <a:schemeClr val="tx1"/>
              </a:solidFill>
              <a:effectLst/>
              <a:latin typeface="Century Gothic" panose="020B0502020202020204"/>
            </a:endParaRPr>
          </a:p>
          <a:p>
            <a:pPr marL="0" indent="0" algn="l" defTabSz="914400" rtl="0">
              <a:lnSpc>
                <a:spcPct val="90000"/>
              </a:lnSpc>
              <a:spcBef>
                <a:spcPts val="1000"/>
              </a:spcBef>
              <a:spcAft>
                <a:spcPts val="0"/>
              </a:spcAft>
              <a:buClrTx/>
              <a:buSzTx/>
              <a:buFont typeface="Arial" panose="020B0604020202020204" pitchFamily="34" charset="0"/>
              <a:buNone/>
              <a:defRPr/>
            </a:pPr>
            <a:endParaRPr lang="en-US" sz="2800" b="1" dirty="0">
              <a:ln>
                <a:noFill/>
              </a:ln>
              <a:solidFill>
                <a:srgbClr val="4A9BDC">
                  <a:lumMod val="75000"/>
                </a:srgbClr>
              </a:solidFill>
              <a:effectLst/>
              <a:latin typeface="Century Gothic" panose="020B0502020202020204"/>
            </a:endParaRPr>
          </a:p>
          <a:p>
            <a:pPr marL="0" indent="0" algn="l" defTabSz="914400" rtl="0">
              <a:lnSpc>
                <a:spcPct val="90000"/>
              </a:lnSpc>
              <a:spcBef>
                <a:spcPts val="1000"/>
              </a:spcBef>
              <a:spcAft>
                <a:spcPts val="0"/>
              </a:spcAft>
              <a:buClrTx/>
              <a:buSzTx/>
              <a:buFont typeface="Arial" panose="020B0604020202020204" pitchFamily="34" charset="0"/>
              <a:buNone/>
              <a:defRPr/>
            </a:pPr>
            <a:r>
              <a:rPr lang="en-US" sz="2800" b="1" dirty="0">
                <a:ln>
                  <a:noFill/>
                </a:ln>
                <a:solidFill>
                  <a:schemeClr val="accent1"/>
                </a:solidFill>
                <a:effectLst/>
                <a:latin typeface="Century Gothic" panose="020B0502020202020204"/>
              </a:rPr>
              <a:t>End of process</a:t>
            </a:r>
          </a:p>
          <a:p>
            <a:endParaRPr lang="en-US" dirty="0"/>
          </a:p>
        </p:txBody>
      </p:sp>
    </p:spTree>
    <p:extLst>
      <p:ext uri="{BB962C8B-B14F-4D97-AF65-F5344CB8AC3E}">
        <p14:creationId xmlns:p14="http://schemas.microsoft.com/office/powerpoint/2010/main" val="3570999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D73C0-C38A-7AB2-BA4E-944873152E89}"/>
              </a:ext>
            </a:extLst>
          </p:cNvPr>
          <p:cNvSpPr txBox="1">
            <a:spLocks/>
          </p:cNvSpPr>
          <p:nvPr/>
        </p:nvSpPr>
        <p:spPr>
          <a:xfrm>
            <a:off x="0" y="0"/>
            <a:ext cx="8610600" cy="1293028"/>
          </a:xfrm>
          <a:prstGeom prst="rect">
            <a:avLst/>
          </a:prstGeom>
        </p:spPr>
        <p:txBody>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r>
              <a:rPr lang="en-US" b="1"/>
              <a:t>Process Specification</a:t>
            </a:r>
            <a:endParaRPr lang="en-US" dirty="0"/>
          </a:p>
        </p:txBody>
      </p:sp>
      <p:graphicFrame>
        <p:nvGraphicFramePr>
          <p:cNvPr id="3" name="Content Placeholder 3">
            <a:extLst>
              <a:ext uri="{FF2B5EF4-FFF2-40B4-BE49-F238E27FC236}">
                <a16:creationId xmlns:a16="http://schemas.microsoft.com/office/drawing/2014/main" id="{3FB540F0-B55C-A585-4ADB-3F749013D614}"/>
              </a:ext>
            </a:extLst>
          </p:cNvPr>
          <p:cNvGraphicFramePr>
            <a:graphicFrameLocks/>
          </p:cNvGraphicFramePr>
          <p:nvPr>
            <p:extLst>
              <p:ext uri="{D42A27DB-BD31-4B8C-83A1-F6EECF244321}">
                <p14:modId xmlns:p14="http://schemas.microsoft.com/office/powerpoint/2010/main" val="4019342452"/>
              </p:ext>
            </p:extLst>
          </p:nvPr>
        </p:nvGraphicFramePr>
        <p:xfrm>
          <a:off x="417250" y="1405621"/>
          <a:ext cx="11088950" cy="4924158"/>
        </p:xfrm>
        <a:graphic>
          <a:graphicData uri="http://schemas.openxmlformats.org/drawingml/2006/table">
            <a:tbl>
              <a:tblPr firstRow="1" bandRow="1">
                <a:tableStyleId>{5C22544A-7EE6-4342-B048-85BDC9FD1C3A}</a:tableStyleId>
              </a:tblPr>
              <a:tblGrid>
                <a:gridCol w="11088950">
                  <a:extLst>
                    <a:ext uri="{9D8B030D-6E8A-4147-A177-3AD203B41FA5}">
                      <a16:colId xmlns:a16="http://schemas.microsoft.com/office/drawing/2014/main" val="309421438"/>
                    </a:ext>
                  </a:extLst>
                </a:gridCol>
              </a:tblGrid>
              <a:tr h="1536165">
                <a:tc>
                  <a:txBody>
                    <a:bodyPr/>
                    <a:lstStyle/>
                    <a:p>
                      <a:pPr marL="0" marR="0" lvl="0" indent="0" algn="ctr" rtl="0">
                        <a:spcBef>
                          <a:spcPts val="0"/>
                        </a:spcBef>
                        <a:spcAft>
                          <a:spcPts val="0"/>
                        </a:spcAft>
                        <a:buNone/>
                      </a:pPr>
                      <a:r>
                        <a:rPr lang="en-US" sz="2400" u="sng" dirty="0">
                          <a:solidFill>
                            <a:schemeClr val="tx1"/>
                          </a:solidFill>
                        </a:rPr>
                        <a:t>Process Specification</a:t>
                      </a:r>
                      <a:endParaRPr u="sng" dirty="0">
                        <a:solidFill>
                          <a:schemeClr val="tx1"/>
                        </a:solidFill>
                      </a:endParaRPr>
                    </a:p>
                    <a:p>
                      <a:pPr marL="0" marR="0" lvl="0" indent="0" algn="l" rtl="0">
                        <a:spcBef>
                          <a:spcPts val="0"/>
                        </a:spcBef>
                        <a:spcAft>
                          <a:spcPts val="0"/>
                        </a:spcAft>
                        <a:buNone/>
                      </a:pPr>
                      <a:r>
                        <a:rPr lang="en-US" sz="1800" dirty="0">
                          <a:solidFill>
                            <a:schemeClr val="tx1"/>
                          </a:solidFill>
                        </a:rPr>
                        <a:t>Number:  </a:t>
                      </a:r>
                      <a:r>
                        <a:rPr lang="en-US" sz="1800" dirty="0">
                          <a:solidFill>
                            <a:schemeClr val="bg2"/>
                          </a:solidFill>
                        </a:rPr>
                        <a:t>6</a:t>
                      </a:r>
                    </a:p>
                    <a:p>
                      <a:pPr marL="0" marR="0" lvl="0" indent="0" algn="l" rtl="0">
                        <a:spcBef>
                          <a:spcPts val="0"/>
                        </a:spcBef>
                        <a:spcAft>
                          <a:spcPts val="0"/>
                        </a:spcAft>
                        <a:buNone/>
                      </a:pPr>
                      <a:r>
                        <a:rPr lang="en-US" sz="1800" dirty="0">
                          <a:solidFill>
                            <a:schemeClr val="tx1"/>
                          </a:solidFill>
                        </a:rPr>
                        <a:t>Name: </a:t>
                      </a:r>
                      <a:r>
                        <a:rPr lang="en-US" sz="1800" dirty="0">
                          <a:solidFill>
                            <a:schemeClr val="bg2"/>
                          </a:solidFill>
                        </a:rPr>
                        <a:t>test the barcode</a:t>
                      </a:r>
                      <a:endParaRPr lang="en-US" dirty="0">
                        <a:solidFill>
                          <a:schemeClr val="bg2"/>
                        </a:solidFill>
                      </a:endParaRPr>
                    </a:p>
                    <a:p>
                      <a:pPr marL="0" marR="0" lvl="0" indent="0" algn="l" rtl="0">
                        <a:lnSpc>
                          <a:spcPct val="100000"/>
                        </a:lnSpc>
                        <a:spcBef>
                          <a:spcPts val="0"/>
                        </a:spcBef>
                        <a:spcAft>
                          <a:spcPts val="0"/>
                        </a:spcAft>
                        <a:buClr>
                          <a:schemeClr val="dk1"/>
                        </a:buClr>
                        <a:buSzPts val="1800"/>
                        <a:buFont typeface="Calibri" panose="020F0502020204030204"/>
                        <a:buNone/>
                      </a:pPr>
                      <a:r>
                        <a:rPr lang="en-US" sz="1800" dirty="0">
                          <a:solidFill>
                            <a:schemeClr val="tx1"/>
                          </a:solidFill>
                        </a:rPr>
                        <a:t>Description: </a:t>
                      </a:r>
                      <a:r>
                        <a:rPr lang="en-US" sz="1800" dirty="0">
                          <a:solidFill>
                            <a:schemeClr val="bg2"/>
                          </a:solidFill>
                        </a:rPr>
                        <a:t>developer check if barcode is work in system </a:t>
                      </a:r>
                      <a:endParaRPr sz="1800" dirty="0">
                        <a:solidFill>
                          <a:schemeClr val="bg2"/>
                        </a:solidFill>
                      </a:endParaRPr>
                    </a:p>
                  </a:txBody>
                  <a:tcPr marL="91450" marR="91450" marT="45725" marB="45725"/>
                </a:tc>
                <a:extLst>
                  <a:ext uri="{0D108BD9-81ED-4DB2-BD59-A6C34878D82A}">
                    <a16:rowId xmlns:a16="http://schemas.microsoft.com/office/drawing/2014/main" val="1921519411"/>
                  </a:ext>
                </a:extLst>
              </a:tr>
              <a:tr h="768089">
                <a:tc>
                  <a:txBody>
                    <a:bodyPr/>
                    <a:lstStyle/>
                    <a:p>
                      <a:pPr marL="0" marR="0" lvl="0" indent="0" algn="l" rtl="0">
                        <a:spcBef>
                          <a:spcPts val="0"/>
                        </a:spcBef>
                        <a:spcAft>
                          <a:spcPts val="0"/>
                        </a:spcAft>
                        <a:buNone/>
                      </a:pPr>
                      <a:r>
                        <a:rPr lang="en-US" sz="1800" b="1" dirty="0">
                          <a:solidFill>
                            <a:srgbClr val="0070C0"/>
                          </a:solidFill>
                        </a:rPr>
                        <a:t>Input Data Flow</a:t>
                      </a:r>
                      <a:r>
                        <a:rPr lang="ar-EG" sz="1800" b="1" dirty="0">
                          <a:solidFill>
                            <a:srgbClr val="0070C0"/>
                          </a:solidFill>
                        </a:rPr>
                        <a:t> </a:t>
                      </a:r>
                    </a:p>
                    <a:p>
                      <a:pPr marL="342900" marR="0" lvl="0" indent="-342900" algn="l" rtl="0">
                        <a:spcBef>
                          <a:spcPts val="0"/>
                        </a:spcBef>
                        <a:spcAft>
                          <a:spcPts val="0"/>
                        </a:spcAft>
                        <a:buFont typeface="+mj-lt"/>
                        <a:buAutoNum type="arabicPeriod"/>
                      </a:pPr>
                      <a:r>
                        <a:rPr lang="en-US" sz="1800" b="0" i="0" kern="1200" dirty="0">
                          <a:solidFill>
                            <a:schemeClr val="dk1"/>
                          </a:solidFill>
                          <a:effectLst/>
                          <a:latin typeface="+mn-lt"/>
                          <a:ea typeface="+mn-ea"/>
                          <a:cs typeface="+mn-cs"/>
                        </a:rPr>
                        <a:t> check barcode</a:t>
                      </a:r>
                      <a:endParaRPr b="1" dirty="0">
                        <a:solidFill>
                          <a:srgbClr val="FFC000"/>
                        </a:solidFill>
                      </a:endParaRPr>
                    </a:p>
                  </a:txBody>
                  <a:tcPr marL="91450" marR="91450" marT="45725" marB="45725"/>
                </a:tc>
                <a:extLst>
                  <a:ext uri="{0D108BD9-81ED-4DB2-BD59-A6C34878D82A}">
                    <a16:rowId xmlns:a16="http://schemas.microsoft.com/office/drawing/2014/main" val="4100773456"/>
                  </a:ext>
                </a:extLst>
              </a:tr>
              <a:tr h="768089">
                <a:tc>
                  <a:txBody>
                    <a:bodyPr/>
                    <a:lstStyle/>
                    <a:p>
                      <a:pPr marL="0" marR="0" lvl="0" indent="0" algn="l" rtl="0">
                        <a:spcBef>
                          <a:spcPts val="0"/>
                        </a:spcBef>
                        <a:spcAft>
                          <a:spcPts val="0"/>
                        </a:spcAft>
                        <a:buNone/>
                      </a:pPr>
                      <a:r>
                        <a:rPr lang="en-US" sz="1800" b="1" dirty="0">
                          <a:solidFill>
                            <a:srgbClr val="0070C0"/>
                          </a:solidFill>
                        </a:rPr>
                        <a:t>Output Data Flow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Records </a:t>
                      </a:r>
                      <a:r>
                        <a:rPr lang="en-US" sz="1800" dirty="0"/>
                        <a:t>to process 7</a:t>
                      </a:r>
                    </a:p>
                  </a:txBody>
                  <a:tcPr marL="91450" marR="91450" marT="45725" marB="45725"/>
                </a:tc>
                <a:extLst>
                  <a:ext uri="{0D108BD9-81ED-4DB2-BD59-A6C34878D82A}">
                    <a16:rowId xmlns:a16="http://schemas.microsoft.com/office/drawing/2014/main" val="455464484"/>
                  </a:ext>
                </a:extLst>
              </a:tr>
              <a:tr h="768089">
                <a:tc>
                  <a:txBody>
                    <a:bodyPr/>
                    <a:lstStyle/>
                    <a:p>
                      <a:pPr marL="0" marR="0" lvl="0" indent="0" algn="l" rtl="0">
                        <a:spcBef>
                          <a:spcPts val="0"/>
                        </a:spcBef>
                        <a:spcAft>
                          <a:spcPts val="0"/>
                        </a:spcAft>
                        <a:buNone/>
                      </a:pPr>
                      <a:r>
                        <a:rPr lang="en-US" sz="1800" b="1" dirty="0">
                          <a:solidFill>
                            <a:srgbClr val="0070C0"/>
                          </a:solidFill>
                        </a:rPr>
                        <a:t>Type of Process</a:t>
                      </a:r>
                      <a:endParaRPr b="1" dirty="0">
                        <a:solidFill>
                          <a:srgbClr val="0070C0"/>
                        </a:solidFill>
                      </a:endParaRPr>
                    </a:p>
                    <a:p>
                      <a:pPr marL="0" marR="0" lvl="0" indent="0" algn="l" rtl="0">
                        <a:spcBef>
                          <a:spcPts val="0"/>
                        </a:spcBef>
                        <a:spcAft>
                          <a:spcPts val="0"/>
                        </a:spcAft>
                        <a:buNone/>
                      </a:pPr>
                      <a:r>
                        <a:rPr lang="en-US" sz="1800" dirty="0"/>
                        <a:t>                Online                              Batch                                 Manual</a:t>
                      </a:r>
                      <a:endParaRPr sz="1800" dirty="0"/>
                    </a:p>
                  </a:txBody>
                  <a:tcPr marL="91450" marR="91450" marT="45725" marB="45725"/>
                </a:tc>
                <a:extLst>
                  <a:ext uri="{0D108BD9-81ED-4DB2-BD59-A6C34878D82A}">
                    <a16:rowId xmlns:a16="http://schemas.microsoft.com/office/drawing/2014/main" val="156024121"/>
                  </a:ext>
                </a:extLst>
              </a:tr>
              <a:tr h="444997">
                <a:tc>
                  <a:txBody>
                    <a:bodyPr/>
                    <a:lstStyle/>
                    <a:p>
                      <a:pPr marL="0" marR="0" lvl="0" indent="0" algn="l" rtl="0">
                        <a:spcBef>
                          <a:spcPts val="0"/>
                        </a:spcBef>
                        <a:spcAft>
                          <a:spcPts val="0"/>
                        </a:spcAft>
                        <a:buNone/>
                      </a:pPr>
                      <a:r>
                        <a:rPr lang="en-US" sz="1800" b="1" dirty="0">
                          <a:solidFill>
                            <a:srgbClr val="0070C0"/>
                          </a:solidFill>
                        </a:rPr>
                        <a:t>Process Logic:</a:t>
                      </a:r>
                      <a:endParaRPr b="1" dirty="0">
                        <a:solidFill>
                          <a:srgbClr val="0070C0"/>
                        </a:solidFill>
                      </a:endParaRPr>
                    </a:p>
                  </a:txBody>
                  <a:tcPr marL="91450" marR="91450" marT="45725" marB="45725"/>
                </a:tc>
                <a:extLst>
                  <a:ext uri="{0D108BD9-81ED-4DB2-BD59-A6C34878D82A}">
                    <a16:rowId xmlns:a16="http://schemas.microsoft.com/office/drawing/2014/main" val="3518743856"/>
                  </a:ext>
                </a:extLst>
              </a:tr>
              <a:tr h="638729">
                <a:tc>
                  <a:txBody>
                    <a:bodyPr/>
                    <a:lstStyle/>
                    <a:p>
                      <a:pPr marL="0" marR="0" lvl="0" indent="0" algn="l" rtl="0">
                        <a:spcBef>
                          <a:spcPts val="0"/>
                        </a:spcBef>
                        <a:spcAft>
                          <a:spcPts val="0"/>
                        </a:spcAft>
                        <a:buNone/>
                      </a:pPr>
                      <a:r>
                        <a:rPr lang="en-US" sz="1800" dirty="0"/>
                        <a:t>          Structured English                          Decision Table                     Decision Tree</a:t>
                      </a:r>
                      <a:endParaRPr dirty="0"/>
                    </a:p>
                  </a:txBody>
                  <a:tcPr marL="91450" marR="91450" marT="45725" marB="45725"/>
                </a:tc>
                <a:extLst>
                  <a:ext uri="{0D108BD9-81ED-4DB2-BD59-A6C34878D82A}">
                    <a16:rowId xmlns:a16="http://schemas.microsoft.com/office/drawing/2014/main" val="1296650217"/>
                  </a:ext>
                </a:extLst>
              </a:tr>
            </a:tbl>
          </a:graphicData>
        </a:graphic>
      </p:graphicFrame>
      <p:sp>
        <p:nvSpPr>
          <p:cNvPr id="6" name="Star: 5 Points 5">
            <a:extLst>
              <a:ext uri="{FF2B5EF4-FFF2-40B4-BE49-F238E27FC236}">
                <a16:creationId xmlns:a16="http://schemas.microsoft.com/office/drawing/2014/main" id="{64686D3A-A857-A34E-E8E8-88BE95A6874C}"/>
              </a:ext>
            </a:extLst>
          </p:cNvPr>
          <p:cNvSpPr/>
          <p:nvPr/>
        </p:nvSpPr>
        <p:spPr>
          <a:xfrm>
            <a:off x="7428322" y="4798243"/>
            <a:ext cx="245097" cy="25452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Star: 5 Points 6">
            <a:extLst>
              <a:ext uri="{FF2B5EF4-FFF2-40B4-BE49-F238E27FC236}">
                <a16:creationId xmlns:a16="http://schemas.microsoft.com/office/drawing/2014/main" id="{53A6E4F5-7C9A-598F-7869-46BC54B56974}"/>
              </a:ext>
            </a:extLst>
          </p:cNvPr>
          <p:cNvSpPr/>
          <p:nvPr/>
        </p:nvSpPr>
        <p:spPr>
          <a:xfrm>
            <a:off x="3167406" y="5835192"/>
            <a:ext cx="273378" cy="160255"/>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038496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6CE1F-D047-E209-BCF9-5CBFAAA5865E}"/>
              </a:ext>
            </a:extLst>
          </p:cNvPr>
          <p:cNvSpPr txBox="1">
            <a:spLocks/>
          </p:cNvSpPr>
          <p:nvPr/>
        </p:nvSpPr>
        <p:spPr>
          <a:xfrm>
            <a:off x="0" y="320490"/>
            <a:ext cx="8610600" cy="1293028"/>
          </a:xfrm>
          <a:prstGeom prst="rect">
            <a:avLst/>
          </a:prstGeom>
        </p:spPr>
        <p:txBody>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r>
              <a:rPr lang="en-US" sz="4400" dirty="0">
                <a:ln>
                  <a:noFill/>
                </a:ln>
                <a:solidFill>
                  <a:srgbClr val="FFFFFF"/>
                </a:solidFill>
                <a:effectLst/>
                <a:latin typeface="Impact"/>
                <a:cs typeface="+mj-cs"/>
              </a:rPr>
              <a:t>Process Logic – </a:t>
            </a:r>
            <a:r>
              <a:rPr lang="en-US" sz="4400" dirty="0">
                <a:ln>
                  <a:noFill/>
                </a:ln>
                <a:solidFill>
                  <a:schemeClr val="accent1"/>
                </a:solidFill>
                <a:effectLst/>
                <a:latin typeface="Impact"/>
                <a:cs typeface="+mj-cs"/>
              </a:rPr>
              <a:t>Structured English</a:t>
            </a:r>
            <a:endParaRPr lang="en-US" dirty="0">
              <a:solidFill>
                <a:schemeClr val="accent1"/>
              </a:solidFill>
            </a:endParaRPr>
          </a:p>
        </p:txBody>
      </p:sp>
      <p:sp>
        <p:nvSpPr>
          <p:cNvPr id="3" name="Content Placeholder 2">
            <a:extLst>
              <a:ext uri="{FF2B5EF4-FFF2-40B4-BE49-F238E27FC236}">
                <a16:creationId xmlns:a16="http://schemas.microsoft.com/office/drawing/2014/main" id="{EDF83055-1A3F-663C-6A23-52002280BFBD}"/>
              </a:ext>
            </a:extLst>
          </p:cNvPr>
          <p:cNvSpPr txBox="1">
            <a:spLocks/>
          </p:cNvSpPr>
          <p:nvPr/>
        </p:nvSpPr>
        <p:spPr>
          <a:xfrm>
            <a:off x="685800" y="2194560"/>
            <a:ext cx="10820400" cy="4024125"/>
          </a:xfrm>
          <a:prstGeom prst="rect">
            <a:avLst/>
          </a:prstGeom>
        </p:spPr>
        <p:txBody>
          <a:bodyPr/>
          <a:lstStyle>
            <a:lvl1pPr marL="342900" indent="-306000" algn="r" defTabSz="457200" rtl="1"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r" defTabSz="457200" rtl="1"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r" defTabSz="457200" rtl="1"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l" defTabSz="914400" rtl="0">
              <a:lnSpc>
                <a:spcPct val="90000"/>
              </a:lnSpc>
              <a:spcBef>
                <a:spcPts val="1000"/>
              </a:spcBef>
              <a:spcAft>
                <a:spcPts val="0"/>
              </a:spcAft>
              <a:buClrTx/>
              <a:buSzTx/>
              <a:buFont typeface="Arial" panose="020B0604020202020204" pitchFamily="34" charset="0"/>
              <a:buNone/>
              <a:defRPr/>
            </a:pPr>
            <a:r>
              <a:rPr lang="en-US" sz="2800" b="1" dirty="0">
                <a:ln>
                  <a:noFill/>
                </a:ln>
                <a:solidFill>
                  <a:schemeClr val="accent1"/>
                </a:solidFill>
                <a:effectLst/>
                <a:latin typeface="Century Gothic" panose="020B0502020202020204"/>
              </a:rPr>
              <a:t>Start of process</a:t>
            </a:r>
          </a:p>
          <a:p>
            <a:pPr marL="0" indent="0" algn="l" defTabSz="914400" rtl="0">
              <a:lnSpc>
                <a:spcPct val="90000"/>
              </a:lnSpc>
              <a:spcBef>
                <a:spcPts val="1000"/>
              </a:spcBef>
              <a:spcAft>
                <a:spcPts val="0"/>
              </a:spcAft>
              <a:buClrTx/>
              <a:buSzTx/>
              <a:buFont typeface="Arial" panose="020B0604020202020204" pitchFamily="34" charset="0"/>
              <a:buNone/>
              <a:defRPr/>
            </a:pPr>
            <a:endParaRPr lang="en-US" sz="2800" b="1" dirty="0">
              <a:ln>
                <a:noFill/>
              </a:ln>
              <a:solidFill>
                <a:srgbClr val="4A9BDC">
                  <a:lumMod val="75000"/>
                </a:srgbClr>
              </a:solidFill>
              <a:effectLst/>
              <a:latin typeface="Century Gothic" panose="020B0502020202020204"/>
            </a:endParaRPr>
          </a:p>
          <a:p>
            <a:pPr marL="0" indent="0" algn="l" defTabSz="914400" rtl="0">
              <a:lnSpc>
                <a:spcPct val="90000"/>
              </a:lnSpc>
              <a:spcBef>
                <a:spcPts val="1000"/>
              </a:spcBef>
              <a:spcAft>
                <a:spcPts val="0"/>
              </a:spcAft>
              <a:buClrTx/>
              <a:buSzTx/>
              <a:buFont typeface="Arial" panose="020B0604020202020204" pitchFamily="34" charset="0"/>
              <a:buNone/>
              <a:defRPr/>
            </a:pPr>
            <a:r>
              <a:rPr lang="en-US" b="1" dirty="0">
                <a:ln>
                  <a:noFill/>
                </a:ln>
                <a:solidFill>
                  <a:schemeClr val="tx1"/>
                </a:solidFill>
                <a:effectLst/>
                <a:latin typeface="Century Gothic" panose="020B0502020202020204"/>
              </a:rPr>
              <a:t>1- Developer check the barcode and each of</a:t>
            </a:r>
          </a:p>
          <a:p>
            <a:pPr marL="0" indent="0" algn="l" defTabSz="914400" rtl="0">
              <a:lnSpc>
                <a:spcPct val="90000"/>
              </a:lnSpc>
              <a:spcBef>
                <a:spcPts val="1000"/>
              </a:spcBef>
              <a:spcAft>
                <a:spcPts val="0"/>
              </a:spcAft>
              <a:buClrTx/>
              <a:buSzTx/>
              <a:buFont typeface="Arial" panose="020B0604020202020204" pitchFamily="34" charset="0"/>
              <a:buNone/>
              <a:defRPr/>
            </a:pPr>
            <a:r>
              <a:rPr lang="en-US" b="1" dirty="0">
                <a:solidFill>
                  <a:schemeClr val="tx1"/>
                </a:solidFill>
                <a:latin typeface="Century Gothic" panose="020B0502020202020204"/>
              </a:rPr>
              <a:t>Quantity of medicine</a:t>
            </a:r>
            <a:r>
              <a:rPr lang="en-US" b="1" dirty="0">
                <a:ln>
                  <a:noFill/>
                </a:ln>
                <a:solidFill>
                  <a:schemeClr val="tx1"/>
                </a:solidFill>
                <a:effectLst/>
                <a:latin typeface="Century Gothic" panose="020B0502020202020204"/>
              </a:rPr>
              <a:t> </a:t>
            </a:r>
          </a:p>
          <a:p>
            <a:pPr marL="0" indent="0" algn="l" defTabSz="914400" rtl="0">
              <a:lnSpc>
                <a:spcPct val="90000"/>
              </a:lnSpc>
              <a:spcBef>
                <a:spcPts val="1000"/>
              </a:spcBef>
              <a:spcAft>
                <a:spcPts val="0"/>
              </a:spcAft>
              <a:buClrTx/>
              <a:buSzTx/>
              <a:buFont typeface="Arial" panose="020B0604020202020204" pitchFamily="34" charset="0"/>
              <a:buNone/>
              <a:defRPr/>
            </a:pPr>
            <a:r>
              <a:rPr lang="en-US" b="1" dirty="0">
                <a:solidFill>
                  <a:schemeClr val="tx1"/>
                </a:solidFill>
                <a:latin typeface="Century Gothic" panose="020B0502020202020204"/>
              </a:rPr>
              <a:t>Expiration data</a:t>
            </a:r>
            <a:endParaRPr lang="en-US" b="1" dirty="0">
              <a:ln>
                <a:noFill/>
              </a:ln>
              <a:solidFill>
                <a:schemeClr val="tx1"/>
              </a:solidFill>
              <a:effectLst/>
              <a:latin typeface="Century Gothic" panose="020B0502020202020204"/>
            </a:endParaRPr>
          </a:p>
          <a:p>
            <a:pPr marL="0" indent="0" algn="l" defTabSz="914400" rtl="0">
              <a:lnSpc>
                <a:spcPct val="90000"/>
              </a:lnSpc>
              <a:spcBef>
                <a:spcPts val="1000"/>
              </a:spcBef>
              <a:spcAft>
                <a:spcPts val="0"/>
              </a:spcAft>
              <a:buClrTx/>
              <a:buSzTx/>
              <a:buFont typeface="Arial" panose="020B0604020202020204" pitchFamily="34" charset="0"/>
              <a:buNone/>
              <a:defRPr/>
            </a:pPr>
            <a:r>
              <a:rPr lang="en-US" b="1" dirty="0">
                <a:ln>
                  <a:noFill/>
                </a:ln>
                <a:solidFill>
                  <a:schemeClr val="tx1"/>
                </a:solidFill>
                <a:effectLst/>
                <a:latin typeface="Century Gothic" panose="020B0502020202020204"/>
              </a:rPr>
              <a:t>The price</a:t>
            </a:r>
          </a:p>
          <a:p>
            <a:pPr marL="0" indent="0" algn="l" defTabSz="914400" rtl="0">
              <a:lnSpc>
                <a:spcPct val="90000"/>
              </a:lnSpc>
              <a:spcBef>
                <a:spcPts val="1000"/>
              </a:spcBef>
              <a:spcAft>
                <a:spcPts val="0"/>
              </a:spcAft>
              <a:buClrTx/>
              <a:buSzTx/>
              <a:buFont typeface="Arial" panose="020B0604020202020204" pitchFamily="34" charset="0"/>
              <a:buNone/>
              <a:defRPr/>
            </a:pPr>
            <a:r>
              <a:rPr lang="en-US" b="1" dirty="0">
                <a:ln>
                  <a:noFill/>
                </a:ln>
                <a:solidFill>
                  <a:schemeClr val="tx1"/>
                </a:solidFill>
                <a:effectLst/>
                <a:latin typeface="Century Gothic" panose="020B0502020202020204"/>
              </a:rPr>
              <a:t>discount</a:t>
            </a:r>
          </a:p>
          <a:p>
            <a:pPr marL="0" indent="0" algn="l" defTabSz="914400" rtl="0">
              <a:lnSpc>
                <a:spcPct val="90000"/>
              </a:lnSpc>
              <a:spcBef>
                <a:spcPts val="1000"/>
              </a:spcBef>
              <a:spcAft>
                <a:spcPts val="0"/>
              </a:spcAft>
              <a:buClrTx/>
              <a:buSzTx/>
              <a:buFont typeface="Arial" panose="020B0604020202020204" pitchFamily="34" charset="0"/>
              <a:buNone/>
              <a:defRPr/>
            </a:pPr>
            <a:endParaRPr lang="en-US" b="1" dirty="0">
              <a:ln>
                <a:noFill/>
              </a:ln>
              <a:solidFill>
                <a:schemeClr val="accent1"/>
              </a:solidFill>
              <a:effectLst/>
              <a:latin typeface="Century Gothic" panose="020B0502020202020204"/>
            </a:endParaRPr>
          </a:p>
          <a:p>
            <a:pPr marL="0" indent="0" algn="l" defTabSz="914400" rtl="0">
              <a:lnSpc>
                <a:spcPct val="90000"/>
              </a:lnSpc>
              <a:spcBef>
                <a:spcPts val="1000"/>
              </a:spcBef>
              <a:spcAft>
                <a:spcPts val="0"/>
              </a:spcAft>
              <a:buClrTx/>
              <a:buSzTx/>
              <a:buFont typeface="Arial" panose="020B0604020202020204" pitchFamily="34" charset="0"/>
              <a:buNone/>
              <a:defRPr/>
            </a:pPr>
            <a:r>
              <a:rPr lang="en-US" sz="2800" b="1" dirty="0">
                <a:ln>
                  <a:noFill/>
                </a:ln>
                <a:solidFill>
                  <a:schemeClr val="accent1"/>
                </a:solidFill>
                <a:effectLst/>
                <a:latin typeface="Century Gothic" panose="020B0502020202020204"/>
              </a:rPr>
              <a:t>End of process</a:t>
            </a:r>
          </a:p>
          <a:p>
            <a:endParaRPr lang="en-US" dirty="0"/>
          </a:p>
        </p:txBody>
      </p:sp>
    </p:spTree>
    <p:extLst>
      <p:ext uri="{BB962C8B-B14F-4D97-AF65-F5344CB8AC3E}">
        <p14:creationId xmlns:p14="http://schemas.microsoft.com/office/powerpoint/2010/main" val="2272861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3B18-5191-8838-F597-992CC95A7BDE}"/>
              </a:ext>
            </a:extLst>
          </p:cNvPr>
          <p:cNvSpPr txBox="1">
            <a:spLocks/>
          </p:cNvSpPr>
          <p:nvPr/>
        </p:nvSpPr>
        <p:spPr>
          <a:xfrm>
            <a:off x="0" y="0"/>
            <a:ext cx="8610600" cy="1293028"/>
          </a:xfrm>
          <a:prstGeom prst="rect">
            <a:avLst/>
          </a:prstGeom>
        </p:spPr>
        <p:txBody>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r>
              <a:rPr lang="en-US" b="1"/>
              <a:t>Process Specification</a:t>
            </a:r>
            <a:endParaRPr lang="en-US" dirty="0"/>
          </a:p>
        </p:txBody>
      </p:sp>
      <p:graphicFrame>
        <p:nvGraphicFramePr>
          <p:cNvPr id="3" name="Content Placeholder 3">
            <a:extLst>
              <a:ext uri="{FF2B5EF4-FFF2-40B4-BE49-F238E27FC236}">
                <a16:creationId xmlns:a16="http://schemas.microsoft.com/office/drawing/2014/main" id="{3E5150E3-91F0-E7B6-80E8-A2C4EBC04CD2}"/>
              </a:ext>
            </a:extLst>
          </p:cNvPr>
          <p:cNvGraphicFramePr>
            <a:graphicFrameLocks/>
          </p:cNvGraphicFramePr>
          <p:nvPr>
            <p:extLst>
              <p:ext uri="{D42A27DB-BD31-4B8C-83A1-F6EECF244321}">
                <p14:modId xmlns:p14="http://schemas.microsoft.com/office/powerpoint/2010/main" val="1634573891"/>
              </p:ext>
            </p:extLst>
          </p:nvPr>
        </p:nvGraphicFramePr>
        <p:xfrm>
          <a:off x="685800" y="1431925"/>
          <a:ext cx="10820400" cy="4705588"/>
        </p:xfrm>
        <a:graphic>
          <a:graphicData uri="http://schemas.openxmlformats.org/drawingml/2006/table">
            <a:tbl>
              <a:tblPr firstRow="1" bandRow="1">
                <a:tableStyleId>{5C22544A-7EE6-4342-B048-85BDC9FD1C3A}</a:tableStyleId>
              </a:tblPr>
              <a:tblGrid>
                <a:gridCol w="10820400">
                  <a:extLst>
                    <a:ext uri="{9D8B030D-6E8A-4147-A177-3AD203B41FA5}">
                      <a16:colId xmlns:a16="http://schemas.microsoft.com/office/drawing/2014/main" val="2489095850"/>
                    </a:ext>
                  </a:extLst>
                </a:gridCol>
              </a:tblGrid>
              <a:tr h="1193168">
                <a:tc>
                  <a:txBody>
                    <a:bodyPr/>
                    <a:lstStyle/>
                    <a:p>
                      <a:pPr marL="0" marR="0" lvl="0" indent="0" algn="ctr" rtl="0">
                        <a:spcBef>
                          <a:spcPts val="0"/>
                        </a:spcBef>
                        <a:spcAft>
                          <a:spcPts val="0"/>
                        </a:spcAft>
                        <a:buNone/>
                      </a:pPr>
                      <a:r>
                        <a:rPr lang="en-US" sz="2400" u="sng" dirty="0">
                          <a:solidFill>
                            <a:schemeClr val="tx1"/>
                          </a:solidFill>
                        </a:rPr>
                        <a:t>Process Specification</a:t>
                      </a:r>
                      <a:endParaRPr u="sng" dirty="0">
                        <a:solidFill>
                          <a:schemeClr val="tx1"/>
                        </a:solidFill>
                      </a:endParaRPr>
                    </a:p>
                    <a:p>
                      <a:pPr marL="0" marR="0" lvl="0" indent="0" algn="l" rtl="0">
                        <a:spcBef>
                          <a:spcPts val="0"/>
                        </a:spcBef>
                        <a:spcAft>
                          <a:spcPts val="0"/>
                        </a:spcAft>
                        <a:buNone/>
                      </a:pPr>
                      <a:r>
                        <a:rPr lang="en-US" sz="1800" dirty="0">
                          <a:solidFill>
                            <a:schemeClr val="tx1"/>
                          </a:solidFill>
                        </a:rPr>
                        <a:t>Number:  </a:t>
                      </a:r>
                      <a:r>
                        <a:rPr lang="en-US" sz="1800" dirty="0">
                          <a:solidFill>
                            <a:schemeClr val="bg2"/>
                          </a:solidFill>
                        </a:rPr>
                        <a:t>7</a:t>
                      </a:r>
                    </a:p>
                    <a:p>
                      <a:pPr marL="0" marR="0" lvl="0" indent="0" algn="l" rtl="0">
                        <a:spcBef>
                          <a:spcPts val="0"/>
                        </a:spcBef>
                        <a:spcAft>
                          <a:spcPts val="0"/>
                        </a:spcAft>
                        <a:buNone/>
                      </a:pPr>
                      <a:r>
                        <a:rPr lang="en-US" sz="1800" dirty="0">
                          <a:solidFill>
                            <a:schemeClr val="tx1"/>
                          </a:solidFill>
                        </a:rPr>
                        <a:t>Name:</a:t>
                      </a:r>
                      <a:r>
                        <a:rPr lang="en-US" sz="1800" dirty="0">
                          <a:solidFill>
                            <a:srgbClr val="FFC000"/>
                          </a:solidFill>
                        </a:rPr>
                        <a:t> </a:t>
                      </a:r>
                      <a:r>
                        <a:rPr lang="en-US" dirty="0">
                          <a:solidFill>
                            <a:schemeClr val="bg2"/>
                          </a:solidFill>
                        </a:rPr>
                        <a:t>Docter start use system for selling</a:t>
                      </a:r>
                    </a:p>
                    <a:p>
                      <a:pPr marL="0" marR="0" lvl="0" indent="0" algn="l" rtl="0">
                        <a:lnSpc>
                          <a:spcPct val="100000"/>
                        </a:lnSpc>
                        <a:spcBef>
                          <a:spcPts val="0"/>
                        </a:spcBef>
                        <a:spcAft>
                          <a:spcPts val="0"/>
                        </a:spcAft>
                        <a:buClr>
                          <a:schemeClr val="dk1"/>
                        </a:buClr>
                        <a:buSzPts val="1800"/>
                        <a:buFont typeface="Calibri" panose="020F0502020204030204"/>
                        <a:buNone/>
                      </a:pPr>
                      <a:r>
                        <a:rPr lang="en-US" sz="1800" dirty="0">
                          <a:solidFill>
                            <a:schemeClr val="tx1"/>
                          </a:solidFill>
                        </a:rPr>
                        <a:t>Description: </a:t>
                      </a:r>
                      <a:r>
                        <a:rPr lang="en-US" sz="1800" dirty="0">
                          <a:solidFill>
                            <a:schemeClr val="bg2"/>
                          </a:solidFill>
                        </a:rPr>
                        <a:t>Developer end here task and Docter start use the system to sell the medicine</a:t>
                      </a:r>
                      <a:endParaRPr sz="1800" dirty="0">
                        <a:solidFill>
                          <a:schemeClr val="bg2"/>
                        </a:solidFill>
                      </a:endParaRPr>
                    </a:p>
                  </a:txBody>
                  <a:tcPr marL="91450" marR="91450" marT="45725" marB="45725"/>
                </a:tc>
                <a:extLst>
                  <a:ext uri="{0D108BD9-81ED-4DB2-BD59-A6C34878D82A}">
                    <a16:rowId xmlns:a16="http://schemas.microsoft.com/office/drawing/2014/main" val="1307478536"/>
                  </a:ext>
                </a:extLst>
              </a:tr>
              <a:tr h="1068950">
                <a:tc>
                  <a:txBody>
                    <a:bodyPr/>
                    <a:lstStyle/>
                    <a:p>
                      <a:pPr marL="0" marR="0" lvl="0" indent="0" algn="l" rtl="0">
                        <a:spcBef>
                          <a:spcPts val="0"/>
                        </a:spcBef>
                        <a:spcAft>
                          <a:spcPts val="0"/>
                        </a:spcAft>
                        <a:buNone/>
                      </a:pPr>
                      <a:r>
                        <a:rPr lang="en-US" sz="1800" b="1" dirty="0">
                          <a:solidFill>
                            <a:srgbClr val="0070C0"/>
                          </a:solidFill>
                        </a:rPr>
                        <a:t>Input Data Flow</a:t>
                      </a:r>
                      <a:r>
                        <a:rPr lang="ar-EG" sz="1800" b="1" dirty="0">
                          <a:solidFill>
                            <a:srgbClr val="0070C0"/>
                          </a:solidFill>
                        </a:rPr>
                        <a:t> </a:t>
                      </a:r>
                    </a:p>
                    <a:p>
                      <a:pPr marL="342900" marR="0" lvl="0" indent="-342900" algn="l" rtl="0">
                        <a:spcBef>
                          <a:spcPts val="0"/>
                        </a:spcBef>
                        <a:spcAft>
                          <a:spcPts val="0"/>
                        </a:spcAft>
                        <a:buFont typeface="+mj-lt"/>
                        <a:buAutoNum type="arabicPeriod"/>
                      </a:pPr>
                      <a:r>
                        <a:rPr lang="en-US" sz="1800" b="0" i="0" kern="1200" dirty="0">
                          <a:solidFill>
                            <a:schemeClr val="dk1"/>
                          </a:solidFill>
                          <a:effectLst/>
                          <a:latin typeface="+mn-lt"/>
                          <a:ea typeface="+mn-ea"/>
                          <a:cs typeface="+mn-cs"/>
                        </a:rPr>
                        <a:t> Use it Records</a:t>
                      </a:r>
                      <a:endParaRPr b="1" dirty="0">
                        <a:solidFill>
                          <a:srgbClr val="FFC000"/>
                        </a:solidFill>
                      </a:endParaRPr>
                    </a:p>
                  </a:txBody>
                  <a:tcPr marL="91450" marR="91450" marT="45725" marB="45725"/>
                </a:tc>
                <a:extLst>
                  <a:ext uri="{0D108BD9-81ED-4DB2-BD59-A6C34878D82A}">
                    <a16:rowId xmlns:a16="http://schemas.microsoft.com/office/drawing/2014/main" val="2226599430"/>
                  </a:ext>
                </a:extLst>
              </a:tr>
              <a:tr h="538144">
                <a:tc>
                  <a:txBody>
                    <a:bodyPr/>
                    <a:lstStyle/>
                    <a:p>
                      <a:pPr marL="0" marR="0" lvl="0" indent="0" algn="l" rtl="0">
                        <a:spcBef>
                          <a:spcPts val="0"/>
                        </a:spcBef>
                        <a:spcAft>
                          <a:spcPts val="0"/>
                        </a:spcAft>
                        <a:buNone/>
                      </a:pPr>
                      <a:r>
                        <a:rPr lang="en-US" sz="1800" b="1" dirty="0">
                          <a:solidFill>
                            <a:srgbClr val="0070C0"/>
                          </a:solidFill>
                        </a:rPr>
                        <a:t>Output Data Flow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Give him…  </a:t>
                      </a:r>
                      <a:r>
                        <a:rPr lang="en-US" sz="1800" dirty="0"/>
                        <a:t>to  data flow in pharmacy</a:t>
                      </a:r>
                    </a:p>
                  </a:txBody>
                  <a:tcPr marL="91450" marR="91450" marT="45725" marB="45725"/>
                </a:tc>
                <a:extLst>
                  <a:ext uri="{0D108BD9-81ED-4DB2-BD59-A6C34878D82A}">
                    <a16:rowId xmlns:a16="http://schemas.microsoft.com/office/drawing/2014/main" val="513444847"/>
                  </a:ext>
                </a:extLst>
              </a:tr>
              <a:tr h="538144">
                <a:tc>
                  <a:txBody>
                    <a:bodyPr/>
                    <a:lstStyle/>
                    <a:p>
                      <a:pPr marL="0" marR="0" lvl="0" indent="0" algn="l" rtl="0">
                        <a:spcBef>
                          <a:spcPts val="0"/>
                        </a:spcBef>
                        <a:spcAft>
                          <a:spcPts val="0"/>
                        </a:spcAft>
                        <a:buNone/>
                      </a:pPr>
                      <a:r>
                        <a:rPr lang="en-US" sz="1800" b="1" dirty="0">
                          <a:solidFill>
                            <a:srgbClr val="0070C0"/>
                          </a:solidFill>
                        </a:rPr>
                        <a:t>Type of Process</a:t>
                      </a:r>
                      <a:endParaRPr b="1" dirty="0">
                        <a:solidFill>
                          <a:srgbClr val="0070C0"/>
                        </a:solidFill>
                      </a:endParaRPr>
                    </a:p>
                    <a:p>
                      <a:pPr marL="0" marR="0" lvl="0" indent="0" algn="l" rtl="0">
                        <a:spcBef>
                          <a:spcPts val="0"/>
                        </a:spcBef>
                        <a:spcAft>
                          <a:spcPts val="0"/>
                        </a:spcAft>
                        <a:buNone/>
                      </a:pPr>
                      <a:r>
                        <a:rPr lang="en-US" sz="1800" dirty="0"/>
                        <a:t>                Online                              Batch                                 Manual</a:t>
                      </a:r>
                      <a:endParaRPr sz="1800" dirty="0"/>
                    </a:p>
                  </a:txBody>
                  <a:tcPr marL="91450" marR="91450" marT="45725" marB="45725"/>
                </a:tc>
                <a:extLst>
                  <a:ext uri="{0D108BD9-81ED-4DB2-BD59-A6C34878D82A}">
                    <a16:rowId xmlns:a16="http://schemas.microsoft.com/office/drawing/2014/main" val="2974024641"/>
                  </a:ext>
                </a:extLst>
              </a:tr>
              <a:tr h="538144">
                <a:tc>
                  <a:txBody>
                    <a:bodyPr/>
                    <a:lstStyle/>
                    <a:p>
                      <a:pPr marL="0" marR="0" lvl="0" indent="0" algn="l" rtl="0">
                        <a:spcBef>
                          <a:spcPts val="0"/>
                        </a:spcBef>
                        <a:spcAft>
                          <a:spcPts val="0"/>
                        </a:spcAft>
                        <a:buNone/>
                      </a:pPr>
                      <a:r>
                        <a:rPr lang="en-US" sz="1800" b="1" dirty="0">
                          <a:solidFill>
                            <a:srgbClr val="0070C0"/>
                          </a:solidFill>
                        </a:rPr>
                        <a:t>Process Logic:</a:t>
                      </a:r>
                      <a:endParaRPr b="1" dirty="0">
                        <a:solidFill>
                          <a:srgbClr val="0070C0"/>
                        </a:solidFill>
                      </a:endParaRPr>
                    </a:p>
                  </a:txBody>
                  <a:tcPr marL="91450" marR="91450" marT="45725" marB="45725"/>
                </a:tc>
                <a:extLst>
                  <a:ext uri="{0D108BD9-81ED-4DB2-BD59-A6C34878D82A}">
                    <a16:rowId xmlns:a16="http://schemas.microsoft.com/office/drawing/2014/main" val="3819671380"/>
                  </a:ext>
                </a:extLst>
              </a:tr>
              <a:tr h="538144">
                <a:tc>
                  <a:txBody>
                    <a:bodyPr/>
                    <a:lstStyle/>
                    <a:p>
                      <a:pPr marL="0" marR="0" lvl="0" indent="0" algn="l" rtl="0">
                        <a:spcBef>
                          <a:spcPts val="0"/>
                        </a:spcBef>
                        <a:spcAft>
                          <a:spcPts val="0"/>
                        </a:spcAft>
                        <a:buNone/>
                      </a:pPr>
                      <a:r>
                        <a:rPr lang="en-US" sz="1800" dirty="0"/>
                        <a:t>          Structured English                          Decision Table                     Decision Tree</a:t>
                      </a:r>
                      <a:endParaRPr dirty="0"/>
                    </a:p>
                  </a:txBody>
                  <a:tcPr marL="91450" marR="91450" marT="45725" marB="45725"/>
                </a:tc>
                <a:extLst>
                  <a:ext uri="{0D108BD9-81ED-4DB2-BD59-A6C34878D82A}">
                    <a16:rowId xmlns:a16="http://schemas.microsoft.com/office/drawing/2014/main" val="285008441"/>
                  </a:ext>
                </a:extLst>
              </a:tr>
            </a:tbl>
          </a:graphicData>
        </a:graphic>
      </p:graphicFrame>
    </p:spTree>
    <p:extLst>
      <p:ext uri="{BB962C8B-B14F-4D97-AF65-F5344CB8AC3E}">
        <p14:creationId xmlns:p14="http://schemas.microsoft.com/office/powerpoint/2010/main" val="4076148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97FF-AE1D-E3FE-F58E-CCC6755FFBCC}"/>
              </a:ext>
            </a:extLst>
          </p:cNvPr>
          <p:cNvSpPr txBox="1">
            <a:spLocks/>
          </p:cNvSpPr>
          <p:nvPr/>
        </p:nvSpPr>
        <p:spPr>
          <a:xfrm>
            <a:off x="0" y="435899"/>
            <a:ext cx="8610600" cy="1293028"/>
          </a:xfrm>
          <a:prstGeom prst="rect">
            <a:avLst/>
          </a:prstGeom>
        </p:spPr>
        <p:txBody>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r>
              <a:rPr lang="en-US" sz="4400" dirty="0">
                <a:ln>
                  <a:noFill/>
                </a:ln>
                <a:solidFill>
                  <a:srgbClr val="FFFFFF"/>
                </a:solidFill>
                <a:effectLst/>
                <a:latin typeface="Impact"/>
                <a:cs typeface="+mj-cs"/>
              </a:rPr>
              <a:t>Process Logic – </a:t>
            </a:r>
            <a:r>
              <a:rPr lang="en-US" sz="4400" dirty="0">
                <a:ln>
                  <a:noFill/>
                </a:ln>
                <a:solidFill>
                  <a:schemeClr val="accent1"/>
                </a:solidFill>
                <a:effectLst/>
                <a:latin typeface="Impact"/>
                <a:cs typeface="+mj-cs"/>
              </a:rPr>
              <a:t>Structured English</a:t>
            </a:r>
            <a:endParaRPr lang="en-US" dirty="0">
              <a:solidFill>
                <a:schemeClr val="accent1"/>
              </a:solidFill>
            </a:endParaRPr>
          </a:p>
        </p:txBody>
      </p:sp>
      <p:sp>
        <p:nvSpPr>
          <p:cNvPr id="3" name="Content Placeholder 2">
            <a:extLst>
              <a:ext uri="{FF2B5EF4-FFF2-40B4-BE49-F238E27FC236}">
                <a16:creationId xmlns:a16="http://schemas.microsoft.com/office/drawing/2014/main" id="{17080925-93F7-A114-8E4A-FB3D7FE76C97}"/>
              </a:ext>
            </a:extLst>
          </p:cNvPr>
          <p:cNvSpPr txBox="1">
            <a:spLocks/>
          </p:cNvSpPr>
          <p:nvPr/>
        </p:nvSpPr>
        <p:spPr>
          <a:xfrm>
            <a:off x="685800" y="2194560"/>
            <a:ext cx="10820400" cy="4024125"/>
          </a:xfrm>
          <a:prstGeom prst="rect">
            <a:avLst/>
          </a:prstGeom>
        </p:spPr>
        <p:txBody>
          <a:bodyPr>
            <a:normAutofit/>
          </a:bodyPr>
          <a:lstStyle>
            <a:lvl1pPr marL="342900" indent="-306000" algn="r" defTabSz="457200" rtl="1"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r" defTabSz="457200" rtl="1"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r" defTabSz="457200" rtl="1"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l" defTabSz="914400" rtl="0">
              <a:lnSpc>
                <a:spcPct val="90000"/>
              </a:lnSpc>
              <a:spcBef>
                <a:spcPts val="1000"/>
              </a:spcBef>
              <a:spcAft>
                <a:spcPts val="0"/>
              </a:spcAft>
              <a:buClrTx/>
              <a:buSzTx/>
              <a:buFont typeface="Arial" panose="020B0604020202020204" pitchFamily="34" charset="0"/>
              <a:buNone/>
              <a:defRPr/>
            </a:pPr>
            <a:r>
              <a:rPr lang="en-US" sz="2800" b="1" dirty="0">
                <a:ln>
                  <a:noFill/>
                </a:ln>
                <a:solidFill>
                  <a:schemeClr val="accent1"/>
                </a:solidFill>
                <a:effectLst/>
                <a:latin typeface="Century Gothic" panose="020B0502020202020204"/>
              </a:rPr>
              <a:t>Start of process</a:t>
            </a:r>
          </a:p>
          <a:p>
            <a:pPr marL="0" indent="0" algn="l" defTabSz="914400" rtl="0">
              <a:lnSpc>
                <a:spcPct val="90000"/>
              </a:lnSpc>
              <a:spcBef>
                <a:spcPts val="1000"/>
              </a:spcBef>
              <a:spcAft>
                <a:spcPts val="0"/>
              </a:spcAft>
              <a:buClrTx/>
              <a:buSzTx/>
              <a:buFont typeface="Arial" panose="020B0604020202020204" pitchFamily="34" charset="0"/>
              <a:buNone/>
              <a:defRPr/>
            </a:pPr>
            <a:r>
              <a:rPr lang="en-US" b="1" dirty="0">
                <a:solidFill>
                  <a:schemeClr val="tx1"/>
                </a:solidFill>
                <a:latin typeface="Century Gothic" panose="020B0502020202020204"/>
              </a:rPr>
              <a:t>1-  The  end of Developer job</a:t>
            </a:r>
          </a:p>
          <a:p>
            <a:pPr marL="0" indent="0" algn="l" defTabSz="914400" rtl="0">
              <a:lnSpc>
                <a:spcPct val="90000"/>
              </a:lnSpc>
              <a:spcBef>
                <a:spcPts val="1000"/>
              </a:spcBef>
              <a:spcAft>
                <a:spcPts val="0"/>
              </a:spcAft>
              <a:buClrTx/>
              <a:buSzTx/>
              <a:buFont typeface="Arial" panose="020B0604020202020204" pitchFamily="34" charset="0"/>
              <a:buNone/>
              <a:defRPr/>
            </a:pPr>
            <a:r>
              <a:rPr lang="en-US" b="1" dirty="0">
                <a:solidFill>
                  <a:schemeClr val="tx1"/>
                </a:solidFill>
                <a:latin typeface="Century Gothic" panose="020B0502020202020204"/>
              </a:rPr>
              <a:t>2 – the Docter take the pharmacy </a:t>
            </a:r>
          </a:p>
          <a:p>
            <a:pPr marL="0" indent="0" algn="l" defTabSz="914400" rtl="0">
              <a:lnSpc>
                <a:spcPct val="90000"/>
              </a:lnSpc>
              <a:spcBef>
                <a:spcPts val="1000"/>
              </a:spcBef>
              <a:spcAft>
                <a:spcPts val="0"/>
              </a:spcAft>
              <a:buClrTx/>
              <a:buSzTx/>
              <a:buFont typeface="Arial" panose="020B0604020202020204" pitchFamily="34" charset="0"/>
              <a:buNone/>
              <a:defRPr/>
            </a:pPr>
            <a:r>
              <a:rPr lang="en-US" b="1" dirty="0">
                <a:solidFill>
                  <a:schemeClr val="tx1"/>
                </a:solidFill>
                <a:latin typeface="Century Gothic" panose="020B0502020202020204"/>
              </a:rPr>
              <a:t>And it ready </a:t>
            </a:r>
            <a:endParaRPr lang="en-US" b="1" dirty="0">
              <a:ln>
                <a:noFill/>
              </a:ln>
              <a:solidFill>
                <a:schemeClr val="tx1"/>
              </a:solidFill>
              <a:effectLst/>
              <a:latin typeface="Century Gothic" panose="020B0502020202020204"/>
            </a:endParaRPr>
          </a:p>
          <a:p>
            <a:pPr marL="0" indent="0" algn="l" defTabSz="914400" rtl="0">
              <a:lnSpc>
                <a:spcPct val="90000"/>
              </a:lnSpc>
              <a:spcBef>
                <a:spcPts val="1000"/>
              </a:spcBef>
              <a:spcAft>
                <a:spcPts val="0"/>
              </a:spcAft>
              <a:buClrTx/>
              <a:buSzTx/>
              <a:buFont typeface="Arial" panose="020B0604020202020204" pitchFamily="34" charset="0"/>
              <a:buNone/>
              <a:defRPr/>
            </a:pPr>
            <a:endParaRPr lang="en-US" b="1" dirty="0">
              <a:ln>
                <a:noFill/>
              </a:ln>
              <a:solidFill>
                <a:schemeClr val="accent1"/>
              </a:solidFill>
              <a:effectLst/>
              <a:latin typeface="Century Gothic" panose="020B0502020202020204"/>
            </a:endParaRPr>
          </a:p>
          <a:p>
            <a:pPr marL="0" indent="0" algn="l" defTabSz="914400" rtl="0">
              <a:lnSpc>
                <a:spcPct val="90000"/>
              </a:lnSpc>
              <a:spcBef>
                <a:spcPts val="1000"/>
              </a:spcBef>
              <a:spcAft>
                <a:spcPts val="0"/>
              </a:spcAft>
              <a:buClrTx/>
              <a:buSzTx/>
              <a:buFont typeface="Arial" panose="020B0604020202020204" pitchFamily="34" charset="0"/>
              <a:buNone/>
              <a:defRPr/>
            </a:pPr>
            <a:r>
              <a:rPr lang="en-US" sz="2800" b="1" dirty="0">
                <a:ln>
                  <a:noFill/>
                </a:ln>
                <a:solidFill>
                  <a:schemeClr val="accent1"/>
                </a:solidFill>
                <a:effectLst/>
                <a:latin typeface="Century Gothic" panose="020B0502020202020204"/>
              </a:rPr>
              <a:t>End of process</a:t>
            </a:r>
          </a:p>
        </p:txBody>
      </p:sp>
    </p:spTree>
    <p:extLst>
      <p:ext uri="{BB962C8B-B14F-4D97-AF65-F5344CB8AC3E}">
        <p14:creationId xmlns:p14="http://schemas.microsoft.com/office/powerpoint/2010/main" val="2192884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A3A67F-17A1-9B88-6819-398C3964077F}"/>
              </a:ext>
            </a:extLst>
          </p:cNvPr>
          <p:cNvSpPr txBox="1"/>
          <p:nvPr/>
        </p:nvSpPr>
        <p:spPr>
          <a:xfrm>
            <a:off x="4411743" y="143759"/>
            <a:ext cx="5995448" cy="523220"/>
          </a:xfrm>
          <a:prstGeom prst="rect">
            <a:avLst/>
          </a:prstGeom>
          <a:noFill/>
        </p:spPr>
        <p:txBody>
          <a:bodyPr wrap="square" rtlCol="1">
            <a:spAutoFit/>
          </a:bodyPr>
          <a:lstStyle/>
          <a:p>
            <a:r>
              <a:rPr lang="en-GB" sz="2800" dirty="0">
                <a:solidFill>
                  <a:schemeClr val="accent1"/>
                </a:solidFill>
              </a:rPr>
              <a:t>ERD Diagram</a:t>
            </a:r>
            <a:endParaRPr lang="ar-EG" sz="2800" dirty="0">
              <a:solidFill>
                <a:schemeClr val="accent1"/>
              </a:solidFill>
            </a:endParaRPr>
          </a:p>
        </p:txBody>
      </p:sp>
      <p:sp>
        <p:nvSpPr>
          <p:cNvPr id="2" name="Rectangle 1">
            <a:extLst>
              <a:ext uri="{FF2B5EF4-FFF2-40B4-BE49-F238E27FC236}">
                <a16:creationId xmlns:a16="http://schemas.microsoft.com/office/drawing/2014/main" id="{CA5A706E-C309-53E3-B873-809D05FA398B}"/>
              </a:ext>
            </a:extLst>
          </p:cNvPr>
          <p:cNvSpPr/>
          <p:nvPr/>
        </p:nvSpPr>
        <p:spPr>
          <a:xfrm>
            <a:off x="2243557" y="1358097"/>
            <a:ext cx="1979272"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developer</a:t>
            </a:r>
            <a:endParaRPr lang="ar-EG" dirty="0"/>
          </a:p>
        </p:txBody>
      </p:sp>
      <p:sp>
        <p:nvSpPr>
          <p:cNvPr id="5" name="Rectangle 4">
            <a:extLst>
              <a:ext uri="{FF2B5EF4-FFF2-40B4-BE49-F238E27FC236}">
                <a16:creationId xmlns:a16="http://schemas.microsoft.com/office/drawing/2014/main" id="{9A433CDC-A0F1-9AF2-1B99-091E45849D3F}"/>
              </a:ext>
            </a:extLst>
          </p:cNvPr>
          <p:cNvSpPr/>
          <p:nvPr/>
        </p:nvSpPr>
        <p:spPr>
          <a:xfrm>
            <a:off x="8474396" y="3965776"/>
            <a:ext cx="2058624"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doctor</a:t>
            </a:r>
            <a:endParaRPr lang="ar-EG" dirty="0"/>
          </a:p>
        </p:txBody>
      </p:sp>
      <p:sp>
        <p:nvSpPr>
          <p:cNvPr id="6" name="Rectangle 5">
            <a:extLst>
              <a:ext uri="{FF2B5EF4-FFF2-40B4-BE49-F238E27FC236}">
                <a16:creationId xmlns:a16="http://schemas.microsoft.com/office/drawing/2014/main" id="{0FF800D7-8C76-9656-BF15-9E5D1E02F589}"/>
              </a:ext>
            </a:extLst>
          </p:cNvPr>
          <p:cNvSpPr/>
          <p:nvPr/>
        </p:nvSpPr>
        <p:spPr>
          <a:xfrm>
            <a:off x="3838937" y="3904526"/>
            <a:ext cx="2257063"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medicine</a:t>
            </a:r>
            <a:endParaRPr lang="ar-EG" dirty="0"/>
          </a:p>
        </p:txBody>
      </p:sp>
      <p:cxnSp>
        <p:nvCxnSpPr>
          <p:cNvPr id="8" name="Straight Arrow Connector 7">
            <a:extLst>
              <a:ext uri="{FF2B5EF4-FFF2-40B4-BE49-F238E27FC236}">
                <a16:creationId xmlns:a16="http://schemas.microsoft.com/office/drawing/2014/main" id="{1AE1985F-C424-AC69-71EE-A05C7F31DE23}"/>
              </a:ext>
            </a:extLst>
          </p:cNvPr>
          <p:cNvCxnSpPr>
            <a:cxnSpLocks/>
          </p:cNvCxnSpPr>
          <p:nvPr/>
        </p:nvCxnSpPr>
        <p:spPr>
          <a:xfrm flipH="1">
            <a:off x="3725048" y="4818926"/>
            <a:ext cx="366461" cy="680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FFD6FD7-0084-D4FB-5F49-38EA7C8D47EF}"/>
              </a:ext>
            </a:extLst>
          </p:cNvPr>
          <p:cNvCxnSpPr>
            <a:cxnSpLocks/>
          </p:cNvCxnSpPr>
          <p:nvPr/>
        </p:nvCxnSpPr>
        <p:spPr>
          <a:xfrm flipH="1">
            <a:off x="4866117" y="4818926"/>
            <a:ext cx="1" cy="702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2D5F75D-17E8-0AA6-E725-27DBBE1E77BC}"/>
              </a:ext>
            </a:extLst>
          </p:cNvPr>
          <p:cNvCxnSpPr>
            <a:cxnSpLocks/>
          </p:cNvCxnSpPr>
          <p:nvPr/>
        </p:nvCxnSpPr>
        <p:spPr>
          <a:xfrm flipH="1">
            <a:off x="3222065" y="4300958"/>
            <a:ext cx="643670" cy="586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365EB9F-BCA3-BD46-40D1-C4EB7983D0BB}"/>
              </a:ext>
            </a:extLst>
          </p:cNvPr>
          <p:cNvCxnSpPr/>
          <p:nvPr/>
        </p:nvCxnSpPr>
        <p:spPr>
          <a:xfrm>
            <a:off x="5683170" y="4818926"/>
            <a:ext cx="412830" cy="680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897C4D33-8A36-CBAE-522D-F3D1F28D1A2D}"/>
              </a:ext>
            </a:extLst>
          </p:cNvPr>
          <p:cNvSpPr/>
          <p:nvPr/>
        </p:nvSpPr>
        <p:spPr>
          <a:xfrm>
            <a:off x="1907613" y="4654952"/>
            <a:ext cx="145841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u="sng" dirty="0"/>
              <a:t>Medicine _ID</a:t>
            </a:r>
            <a:endParaRPr lang="ar-EG" u="sng" dirty="0"/>
          </a:p>
        </p:txBody>
      </p:sp>
      <p:sp>
        <p:nvSpPr>
          <p:cNvPr id="17" name="Oval 16">
            <a:extLst>
              <a:ext uri="{FF2B5EF4-FFF2-40B4-BE49-F238E27FC236}">
                <a16:creationId xmlns:a16="http://schemas.microsoft.com/office/drawing/2014/main" id="{CACBB168-86F5-1EF9-5DE3-86A8F3DF2DB7}"/>
              </a:ext>
            </a:extLst>
          </p:cNvPr>
          <p:cNvSpPr/>
          <p:nvPr/>
        </p:nvSpPr>
        <p:spPr>
          <a:xfrm>
            <a:off x="2764419" y="5405378"/>
            <a:ext cx="145841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dirty="0"/>
              <a:t>Name</a:t>
            </a:r>
            <a:endParaRPr lang="ar-EG" dirty="0"/>
          </a:p>
        </p:txBody>
      </p:sp>
      <p:sp>
        <p:nvSpPr>
          <p:cNvPr id="18" name="Oval 17">
            <a:extLst>
              <a:ext uri="{FF2B5EF4-FFF2-40B4-BE49-F238E27FC236}">
                <a16:creationId xmlns:a16="http://schemas.microsoft.com/office/drawing/2014/main" id="{E5D238A1-FC17-C670-CE6A-EE4001EB22A4}"/>
              </a:ext>
            </a:extLst>
          </p:cNvPr>
          <p:cNvSpPr/>
          <p:nvPr/>
        </p:nvSpPr>
        <p:spPr>
          <a:xfrm>
            <a:off x="4391448" y="5397662"/>
            <a:ext cx="145841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dirty="0"/>
              <a:t>Dosage</a:t>
            </a:r>
            <a:endParaRPr lang="ar-EG" dirty="0"/>
          </a:p>
        </p:txBody>
      </p:sp>
      <p:sp>
        <p:nvSpPr>
          <p:cNvPr id="19" name="Oval 18">
            <a:extLst>
              <a:ext uri="{FF2B5EF4-FFF2-40B4-BE49-F238E27FC236}">
                <a16:creationId xmlns:a16="http://schemas.microsoft.com/office/drawing/2014/main" id="{2F78D57E-8042-8E70-8E74-1EB94600D593}"/>
              </a:ext>
            </a:extLst>
          </p:cNvPr>
          <p:cNvSpPr/>
          <p:nvPr/>
        </p:nvSpPr>
        <p:spPr>
          <a:xfrm>
            <a:off x="5826886" y="5276126"/>
            <a:ext cx="145841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dirty="0"/>
              <a:t>Side effect</a:t>
            </a:r>
            <a:endParaRPr lang="ar-EG" dirty="0"/>
          </a:p>
        </p:txBody>
      </p:sp>
      <p:cxnSp>
        <p:nvCxnSpPr>
          <p:cNvPr id="22" name="Straight Arrow Connector 21">
            <a:extLst>
              <a:ext uri="{FF2B5EF4-FFF2-40B4-BE49-F238E27FC236}">
                <a16:creationId xmlns:a16="http://schemas.microsoft.com/office/drawing/2014/main" id="{EF734B62-D812-7B8E-E468-8A559157F58F}"/>
              </a:ext>
            </a:extLst>
          </p:cNvPr>
          <p:cNvCxnSpPr/>
          <p:nvPr/>
        </p:nvCxnSpPr>
        <p:spPr>
          <a:xfrm>
            <a:off x="10497848" y="4293967"/>
            <a:ext cx="565609" cy="101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FF6DBD0-6333-E0A1-899F-308884C9F0B3}"/>
              </a:ext>
            </a:extLst>
          </p:cNvPr>
          <p:cNvCxnSpPr/>
          <p:nvPr/>
        </p:nvCxnSpPr>
        <p:spPr>
          <a:xfrm>
            <a:off x="10215044" y="4908147"/>
            <a:ext cx="0" cy="344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D1D913-F008-E771-DA27-DA2359118AE9}"/>
              </a:ext>
            </a:extLst>
          </p:cNvPr>
          <p:cNvCxnSpPr>
            <a:cxnSpLocks/>
          </p:cNvCxnSpPr>
          <p:nvPr/>
        </p:nvCxnSpPr>
        <p:spPr>
          <a:xfrm flipH="1">
            <a:off x="8304350" y="4344606"/>
            <a:ext cx="210730" cy="475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7196E7-8B76-D372-69C7-8920C1D51B10}"/>
              </a:ext>
            </a:extLst>
          </p:cNvPr>
          <p:cNvCxnSpPr/>
          <p:nvPr/>
        </p:nvCxnSpPr>
        <p:spPr>
          <a:xfrm flipH="1">
            <a:off x="8924526" y="4823502"/>
            <a:ext cx="127322" cy="475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1801B7C-F72F-30F5-332D-A9F67C5E6796}"/>
              </a:ext>
            </a:extLst>
          </p:cNvPr>
          <p:cNvSpPr/>
          <p:nvPr/>
        </p:nvSpPr>
        <p:spPr>
          <a:xfrm>
            <a:off x="10733590" y="4361726"/>
            <a:ext cx="145841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dirty="0" err="1"/>
              <a:t>ContactNo</a:t>
            </a:r>
            <a:endParaRPr lang="ar-EG" dirty="0"/>
          </a:p>
        </p:txBody>
      </p:sp>
      <p:sp>
        <p:nvSpPr>
          <p:cNvPr id="30" name="Oval 29">
            <a:extLst>
              <a:ext uri="{FF2B5EF4-FFF2-40B4-BE49-F238E27FC236}">
                <a16:creationId xmlns:a16="http://schemas.microsoft.com/office/drawing/2014/main" id="{2889608C-CE81-19AC-536E-77DA4CAA6DEF}"/>
              </a:ext>
            </a:extLst>
          </p:cNvPr>
          <p:cNvSpPr/>
          <p:nvPr/>
        </p:nvSpPr>
        <p:spPr>
          <a:xfrm>
            <a:off x="8230492" y="5276126"/>
            <a:ext cx="145841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dirty="0"/>
              <a:t>Name</a:t>
            </a:r>
            <a:endParaRPr lang="ar-EG" dirty="0"/>
          </a:p>
        </p:txBody>
      </p:sp>
      <p:sp>
        <p:nvSpPr>
          <p:cNvPr id="31" name="Oval 30">
            <a:extLst>
              <a:ext uri="{FF2B5EF4-FFF2-40B4-BE49-F238E27FC236}">
                <a16:creationId xmlns:a16="http://schemas.microsoft.com/office/drawing/2014/main" id="{CB967D28-FD2D-E300-9405-182A48754CB6}"/>
              </a:ext>
            </a:extLst>
          </p:cNvPr>
          <p:cNvSpPr/>
          <p:nvPr/>
        </p:nvSpPr>
        <p:spPr>
          <a:xfrm>
            <a:off x="9768643" y="5210067"/>
            <a:ext cx="145841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dirty="0"/>
              <a:t>Specialty</a:t>
            </a:r>
            <a:endParaRPr lang="ar-EG" dirty="0"/>
          </a:p>
        </p:txBody>
      </p:sp>
      <p:sp>
        <p:nvSpPr>
          <p:cNvPr id="32" name="Oval 31">
            <a:extLst>
              <a:ext uri="{FF2B5EF4-FFF2-40B4-BE49-F238E27FC236}">
                <a16:creationId xmlns:a16="http://schemas.microsoft.com/office/drawing/2014/main" id="{FB3F4543-8DA5-0BBD-5EB4-171F709A5325}"/>
              </a:ext>
            </a:extLst>
          </p:cNvPr>
          <p:cNvSpPr/>
          <p:nvPr/>
        </p:nvSpPr>
        <p:spPr>
          <a:xfrm>
            <a:off x="6956385" y="4623121"/>
            <a:ext cx="145841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u="sng" dirty="0" err="1"/>
              <a:t>Doctor_ID</a:t>
            </a:r>
            <a:endParaRPr lang="ar-EG" u="sng" dirty="0"/>
          </a:p>
        </p:txBody>
      </p:sp>
      <p:sp>
        <p:nvSpPr>
          <p:cNvPr id="35" name="Oval 34">
            <a:extLst>
              <a:ext uri="{FF2B5EF4-FFF2-40B4-BE49-F238E27FC236}">
                <a16:creationId xmlns:a16="http://schemas.microsoft.com/office/drawing/2014/main" id="{A29C69AD-A3DE-498B-35D9-AABDEC2BEA83}"/>
              </a:ext>
            </a:extLst>
          </p:cNvPr>
          <p:cNvSpPr/>
          <p:nvPr/>
        </p:nvSpPr>
        <p:spPr>
          <a:xfrm>
            <a:off x="1417154" y="2503026"/>
            <a:ext cx="145841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u="sng" dirty="0" err="1"/>
              <a:t>Developer_ID</a:t>
            </a:r>
            <a:endParaRPr lang="ar-EG" u="sng" dirty="0"/>
          </a:p>
        </p:txBody>
      </p:sp>
      <p:sp>
        <p:nvSpPr>
          <p:cNvPr id="36" name="Oval 35">
            <a:extLst>
              <a:ext uri="{FF2B5EF4-FFF2-40B4-BE49-F238E27FC236}">
                <a16:creationId xmlns:a16="http://schemas.microsoft.com/office/drawing/2014/main" id="{014485E3-F603-ADD2-5A1A-EA82E5F9355F}"/>
              </a:ext>
            </a:extLst>
          </p:cNvPr>
          <p:cNvSpPr/>
          <p:nvPr/>
        </p:nvSpPr>
        <p:spPr>
          <a:xfrm>
            <a:off x="721486" y="1670613"/>
            <a:ext cx="145841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dirty="0"/>
              <a:t>Name</a:t>
            </a:r>
            <a:endParaRPr lang="ar-EG" dirty="0"/>
          </a:p>
        </p:txBody>
      </p:sp>
      <p:sp>
        <p:nvSpPr>
          <p:cNvPr id="37" name="Oval 36">
            <a:extLst>
              <a:ext uri="{FF2B5EF4-FFF2-40B4-BE49-F238E27FC236}">
                <a16:creationId xmlns:a16="http://schemas.microsoft.com/office/drawing/2014/main" id="{F9E3E2D9-BDFE-96A8-7423-341086FD909A}"/>
              </a:ext>
            </a:extLst>
          </p:cNvPr>
          <p:cNvSpPr/>
          <p:nvPr/>
        </p:nvSpPr>
        <p:spPr>
          <a:xfrm>
            <a:off x="1178408" y="336383"/>
            <a:ext cx="145841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dirty="0"/>
              <a:t>Expertise area</a:t>
            </a:r>
            <a:endParaRPr lang="ar-EG" dirty="0"/>
          </a:p>
        </p:txBody>
      </p:sp>
      <p:sp>
        <p:nvSpPr>
          <p:cNvPr id="38" name="Oval 37">
            <a:extLst>
              <a:ext uri="{FF2B5EF4-FFF2-40B4-BE49-F238E27FC236}">
                <a16:creationId xmlns:a16="http://schemas.microsoft.com/office/drawing/2014/main" id="{8EA29E73-02BB-9899-33D8-E34B2B55CF83}"/>
              </a:ext>
            </a:extLst>
          </p:cNvPr>
          <p:cNvSpPr/>
          <p:nvPr/>
        </p:nvSpPr>
        <p:spPr>
          <a:xfrm>
            <a:off x="2953333" y="258725"/>
            <a:ext cx="145841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dirty="0"/>
              <a:t>YearsofExperience</a:t>
            </a:r>
            <a:endParaRPr lang="ar-EG" dirty="0"/>
          </a:p>
        </p:txBody>
      </p:sp>
      <p:cxnSp>
        <p:nvCxnSpPr>
          <p:cNvPr id="40" name="Straight Arrow Connector 39">
            <a:extLst>
              <a:ext uri="{FF2B5EF4-FFF2-40B4-BE49-F238E27FC236}">
                <a16:creationId xmlns:a16="http://schemas.microsoft.com/office/drawing/2014/main" id="{F9F9BFF3-AAA2-B2F6-6699-A3955B57148D}"/>
              </a:ext>
            </a:extLst>
          </p:cNvPr>
          <p:cNvCxnSpPr/>
          <p:nvPr/>
        </p:nvCxnSpPr>
        <p:spPr>
          <a:xfrm flipH="1">
            <a:off x="2235160" y="2230180"/>
            <a:ext cx="164548" cy="299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E0F6388-B03B-8F4F-1E85-E0AFA655B75E}"/>
              </a:ext>
            </a:extLst>
          </p:cNvPr>
          <p:cNvCxnSpPr/>
          <p:nvPr/>
        </p:nvCxnSpPr>
        <p:spPr>
          <a:xfrm flipH="1">
            <a:off x="2070612" y="1793114"/>
            <a:ext cx="164548" cy="299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199C2C7-1909-1E58-6BE8-F8E107A78EC2}"/>
              </a:ext>
            </a:extLst>
          </p:cNvPr>
          <p:cNvCxnSpPr/>
          <p:nvPr/>
        </p:nvCxnSpPr>
        <p:spPr>
          <a:xfrm flipV="1">
            <a:off x="3366023" y="1111170"/>
            <a:ext cx="0" cy="246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65F452E-9FB8-3DA1-0FCB-43754DEC8C78}"/>
              </a:ext>
            </a:extLst>
          </p:cNvPr>
          <p:cNvCxnSpPr>
            <a:endCxn id="37" idx="5"/>
          </p:cNvCxnSpPr>
          <p:nvPr/>
        </p:nvCxnSpPr>
        <p:spPr>
          <a:xfrm flipH="1" flipV="1">
            <a:off x="2423239" y="1116872"/>
            <a:ext cx="151074" cy="241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24B9BC4-6213-24E8-51A6-F5BAC3758F85}"/>
              </a:ext>
            </a:extLst>
          </p:cNvPr>
          <p:cNvCxnSpPr>
            <a:stCxn id="5" idx="1"/>
            <a:endCxn id="6" idx="3"/>
          </p:cNvCxnSpPr>
          <p:nvPr/>
        </p:nvCxnSpPr>
        <p:spPr>
          <a:xfrm flipH="1" flipV="1">
            <a:off x="6096000" y="4361726"/>
            <a:ext cx="2378396" cy="61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62" name="Ink 61">
                <a:extLst>
                  <a:ext uri="{FF2B5EF4-FFF2-40B4-BE49-F238E27FC236}">
                    <a16:creationId xmlns:a16="http://schemas.microsoft.com/office/drawing/2014/main" id="{0D45C14B-2C92-9598-665A-2EDBAA907D98}"/>
                  </a:ext>
                </a:extLst>
              </p14:cNvPr>
              <p14:cNvContentPartPr/>
              <p14:nvPr/>
            </p14:nvContentPartPr>
            <p14:xfrm>
              <a:off x="8403106" y="4386905"/>
              <a:ext cx="360" cy="87840"/>
            </p14:xfrm>
          </p:contentPart>
        </mc:Choice>
        <mc:Fallback>
          <p:pic>
            <p:nvPicPr>
              <p:cNvPr id="62" name="Ink 61">
                <a:extLst>
                  <a:ext uri="{FF2B5EF4-FFF2-40B4-BE49-F238E27FC236}">
                    <a16:creationId xmlns:a16="http://schemas.microsoft.com/office/drawing/2014/main" id="{0D45C14B-2C92-9598-665A-2EDBAA907D98}"/>
                  </a:ext>
                </a:extLst>
              </p:cNvPr>
              <p:cNvPicPr/>
              <p:nvPr/>
            </p:nvPicPr>
            <p:blipFill>
              <a:blip r:embed="rId3"/>
              <a:stretch>
                <a:fillRect/>
              </a:stretch>
            </p:blipFill>
            <p:spPr>
              <a:xfrm>
                <a:off x="8396986" y="4380785"/>
                <a:ext cx="126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3" name="Ink 62">
                <a:extLst>
                  <a:ext uri="{FF2B5EF4-FFF2-40B4-BE49-F238E27FC236}">
                    <a16:creationId xmlns:a16="http://schemas.microsoft.com/office/drawing/2014/main" id="{36D1E7E2-959E-C5C4-CEAB-E16274DE37AF}"/>
                  </a:ext>
                </a:extLst>
              </p14:cNvPr>
              <p14:cNvContentPartPr/>
              <p14:nvPr/>
            </p14:nvContentPartPr>
            <p14:xfrm>
              <a:off x="6116746" y="4295825"/>
              <a:ext cx="111240" cy="127800"/>
            </p14:xfrm>
          </p:contentPart>
        </mc:Choice>
        <mc:Fallback>
          <p:pic>
            <p:nvPicPr>
              <p:cNvPr id="63" name="Ink 62">
                <a:extLst>
                  <a:ext uri="{FF2B5EF4-FFF2-40B4-BE49-F238E27FC236}">
                    <a16:creationId xmlns:a16="http://schemas.microsoft.com/office/drawing/2014/main" id="{36D1E7E2-959E-C5C4-CEAB-E16274DE37AF}"/>
                  </a:ext>
                </a:extLst>
              </p:cNvPr>
              <p:cNvPicPr/>
              <p:nvPr/>
            </p:nvPicPr>
            <p:blipFill>
              <a:blip r:embed="rId5"/>
              <a:stretch>
                <a:fillRect/>
              </a:stretch>
            </p:blipFill>
            <p:spPr>
              <a:xfrm>
                <a:off x="6110626" y="4289705"/>
                <a:ext cx="123480" cy="140040"/>
              </a:xfrm>
              <a:prstGeom prst="rect">
                <a:avLst/>
              </a:prstGeom>
            </p:spPr>
          </p:pic>
        </mc:Fallback>
      </mc:AlternateContent>
      <p:cxnSp>
        <p:nvCxnSpPr>
          <p:cNvPr id="65" name="Straight Arrow Connector 64">
            <a:extLst>
              <a:ext uri="{FF2B5EF4-FFF2-40B4-BE49-F238E27FC236}">
                <a16:creationId xmlns:a16="http://schemas.microsoft.com/office/drawing/2014/main" id="{35028E4A-76BD-B533-D0A9-4A5F049B6053}"/>
              </a:ext>
            </a:extLst>
          </p:cNvPr>
          <p:cNvCxnSpPr>
            <a:stCxn id="2" idx="2"/>
            <a:endCxn id="6" idx="0"/>
          </p:cNvCxnSpPr>
          <p:nvPr/>
        </p:nvCxnSpPr>
        <p:spPr>
          <a:xfrm>
            <a:off x="3233193" y="2272497"/>
            <a:ext cx="1734276" cy="1632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6">
            <p14:nvContentPartPr>
              <p14:cNvPr id="66" name="Ink 65">
                <a:extLst>
                  <a:ext uri="{FF2B5EF4-FFF2-40B4-BE49-F238E27FC236}">
                    <a16:creationId xmlns:a16="http://schemas.microsoft.com/office/drawing/2014/main" id="{66B84AB8-CBC6-FA77-35B7-BF64F37CBD51}"/>
                  </a:ext>
                </a:extLst>
              </p14:cNvPr>
              <p14:cNvContentPartPr/>
              <p14:nvPr/>
            </p14:nvContentPartPr>
            <p14:xfrm>
              <a:off x="3229186" y="2286665"/>
              <a:ext cx="133200" cy="75240"/>
            </p14:xfrm>
          </p:contentPart>
        </mc:Choice>
        <mc:Fallback>
          <p:pic>
            <p:nvPicPr>
              <p:cNvPr id="66" name="Ink 65">
                <a:extLst>
                  <a:ext uri="{FF2B5EF4-FFF2-40B4-BE49-F238E27FC236}">
                    <a16:creationId xmlns:a16="http://schemas.microsoft.com/office/drawing/2014/main" id="{66B84AB8-CBC6-FA77-35B7-BF64F37CBD51}"/>
                  </a:ext>
                </a:extLst>
              </p:cNvPr>
              <p:cNvPicPr/>
              <p:nvPr/>
            </p:nvPicPr>
            <p:blipFill>
              <a:blip r:embed="rId7"/>
              <a:stretch>
                <a:fillRect/>
              </a:stretch>
            </p:blipFill>
            <p:spPr>
              <a:xfrm>
                <a:off x="3223066" y="2280545"/>
                <a:ext cx="1454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7" name="Ink 66">
                <a:extLst>
                  <a:ext uri="{FF2B5EF4-FFF2-40B4-BE49-F238E27FC236}">
                    <a16:creationId xmlns:a16="http://schemas.microsoft.com/office/drawing/2014/main" id="{4856420D-6966-B5EA-19D8-D66D3200E8F3}"/>
                  </a:ext>
                </a:extLst>
              </p14:cNvPr>
              <p14:cNvContentPartPr/>
              <p14:nvPr/>
            </p14:nvContentPartPr>
            <p14:xfrm>
              <a:off x="4803106" y="3761225"/>
              <a:ext cx="184680" cy="116640"/>
            </p14:xfrm>
          </p:contentPart>
        </mc:Choice>
        <mc:Fallback>
          <p:pic>
            <p:nvPicPr>
              <p:cNvPr id="67" name="Ink 66">
                <a:extLst>
                  <a:ext uri="{FF2B5EF4-FFF2-40B4-BE49-F238E27FC236}">
                    <a16:creationId xmlns:a16="http://schemas.microsoft.com/office/drawing/2014/main" id="{4856420D-6966-B5EA-19D8-D66D3200E8F3}"/>
                  </a:ext>
                </a:extLst>
              </p:cNvPr>
              <p:cNvPicPr/>
              <p:nvPr/>
            </p:nvPicPr>
            <p:blipFill>
              <a:blip r:embed="rId9"/>
              <a:stretch>
                <a:fillRect/>
              </a:stretch>
            </p:blipFill>
            <p:spPr>
              <a:xfrm>
                <a:off x="4796986" y="3755105"/>
                <a:ext cx="1969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8" name="Ink 67">
                <a:extLst>
                  <a:ext uri="{FF2B5EF4-FFF2-40B4-BE49-F238E27FC236}">
                    <a16:creationId xmlns:a16="http://schemas.microsoft.com/office/drawing/2014/main" id="{27BAD4CD-00BC-BEF4-DB90-1D89229A15FE}"/>
                  </a:ext>
                </a:extLst>
              </p14:cNvPr>
              <p14:cNvContentPartPr/>
              <p14:nvPr/>
            </p14:nvContentPartPr>
            <p14:xfrm>
              <a:off x="4816066" y="3773105"/>
              <a:ext cx="149760" cy="47880"/>
            </p14:xfrm>
          </p:contentPart>
        </mc:Choice>
        <mc:Fallback>
          <p:pic>
            <p:nvPicPr>
              <p:cNvPr id="68" name="Ink 67">
                <a:extLst>
                  <a:ext uri="{FF2B5EF4-FFF2-40B4-BE49-F238E27FC236}">
                    <a16:creationId xmlns:a16="http://schemas.microsoft.com/office/drawing/2014/main" id="{27BAD4CD-00BC-BEF4-DB90-1D89229A15FE}"/>
                  </a:ext>
                </a:extLst>
              </p:cNvPr>
              <p:cNvPicPr/>
              <p:nvPr/>
            </p:nvPicPr>
            <p:blipFill>
              <a:blip r:embed="rId11"/>
              <a:stretch>
                <a:fillRect/>
              </a:stretch>
            </p:blipFill>
            <p:spPr>
              <a:xfrm>
                <a:off x="4809946" y="3766985"/>
                <a:ext cx="162000" cy="60120"/>
              </a:xfrm>
              <a:prstGeom prst="rect">
                <a:avLst/>
              </a:prstGeom>
            </p:spPr>
          </p:pic>
        </mc:Fallback>
      </mc:AlternateContent>
      <p:sp>
        <p:nvSpPr>
          <p:cNvPr id="69" name="Oval 68">
            <a:extLst>
              <a:ext uri="{FF2B5EF4-FFF2-40B4-BE49-F238E27FC236}">
                <a16:creationId xmlns:a16="http://schemas.microsoft.com/office/drawing/2014/main" id="{50D5C5AC-A48A-4024-4233-EDEEA83B3F3B}"/>
              </a:ext>
            </a:extLst>
          </p:cNvPr>
          <p:cNvSpPr/>
          <p:nvPr/>
        </p:nvSpPr>
        <p:spPr>
          <a:xfrm>
            <a:off x="9897894" y="2771407"/>
            <a:ext cx="145841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dirty="0"/>
              <a:t>Qualifications</a:t>
            </a:r>
            <a:endParaRPr lang="ar-EG" dirty="0"/>
          </a:p>
        </p:txBody>
      </p:sp>
      <p:cxnSp>
        <p:nvCxnSpPr>
          <p:cNvPr id="71" name="Straight Arrow Connector 70">
            <a:extLst>
              <a:ext uri="{FF2B5EF4-FFF2-40B4-BE49-F238E27FC236}">
                <a16:creationId xmlns:a16="http://schemas.microsoft.com/office/drawing/2014/main" id="{F3EB276A-C2BA-60E9-A0AF-9A344F37915D}"/>
              </a:ext>
            </a:extLst>
          </p:cNvPr>
          <p:cNvCxnSpPr>
            <a:endCxn id="69" idx="3"/>
          </p:cNvCxnSpPr>
          <p:nvPr/>
        </p:nvCxnSpPr>
        <p:spPr>
          <a:xfrm flipV="1">
            <a:off x="9688902" y="3551896"/>
            <a:ext cx="422571" cy="413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2361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BD03D-B62B-442A-8D00-D2757726F873}"/>
              </a:ext>
            </a:extLst>
          </p:cNvPr>
          <p:cNvSpPr>
            <a:spLocks noGrp="1"/>
          </p:cNvSpPr>
          <p:nvPr>
            <p:ph type="title"/>
          </p:nvPr>
        </p:nvSpPr>
        <p:spPr>
          <a:xfrm>
            <a:off x="876707" y="-451413"/>
            <a:ext cx="10972800" cy="1295600"/>
          </a:xfrm>
        </p:spPr>
        <p:txBody>
          <a:bodyPr/>
          <a:lstStyle/>
          <a:p>
            <a:pPr algn="ctr"/>
            <a:r>
              <a:rPr lang="en-US" sz="3200" dirty="0">
                <a:ln w="0"/>
                <a:solidFill>
                  <a:schemeClr val="accent1"/>
                </a:solidFill>
                <a:effectLst>
                  <a:outerShdw blurRad="38100" dist="25400" dir="5400000" algn="ctr" rotWithShape="0">
                    <a:srgbClr val="6E747A">
                      <a:alpha val="43000"/>
                    </a:srgbClr>
                  </a:outerShdw>
                </a:effectLst>
                <a:latin typeface="Playfair Display" pitchFamily="2" charset="77"/>
              </a:rPr>
              <a:t>Normalization</a:t>
            </a:r>
            <a:endParaRPr lang="x-none" sz="3200" dirty="0">
              <a:ln w="0"/>
              <a:solidFill>
                <a:schemeClr val="accent1"/>
              </a:solidFill>
              <a:effectLst>
                <a:outerShdw blurRad="38100" dist="25400" dir="5400000" algn="ctr" rotWithShape="0">
                  <a:srgbClr val="6E747A">
                    <a:alpha val="43000"/>
                  </a:srgbClr>
                </a:outerShdw>
              </a:effectLst>
              <a:latin typeface="Playfair Display" pitchFamily="2" charset="77"/>
            </a:endParaRPr>
          </a:p>
        </p:txBody>
      </p:sp>
      <p:graphicFrame>
        <p:nvGraphicFramePr>
          <p:cNvPr id="14" name="Content Placeholder 3">
            <a:extLst>
              <a:ext uri="{FF2B5EF4-FFF2-40B4-BE49-F238E27FC236}">
                <a16:creationId xmlns:a16="http://schemas.microsoft.com/office/drawing/2014/main" id="{DC585683-FA7F-4765-AAB8-20ECDCDA6542}"/>
              </a:ext>
            </a:extLst>
          </p:cNvPr>
          <p:cNvGraphicFramePr>
            <a:graphicFrameLocks/>
          </p:cNvGraphicFramePr>
          <p:nvPr>
            <p:extLst>
              <p:ext uri="{D42A27DB-BD31-4B8C-83A1-F6EECF244321}">
                <p14:modId xmlns:p14="http://schemas.microsoft.com/office/powerpoint/2010/main" val="2955008622"/>
              </p:ext>
            </p:extLst>
          </p:nvPr>
        </p:nvGraphicFramePr>
        <p:xfrm>
          <a:off x="2010661" y="1012263"/>
          <a:ext cx="8950565" cy="5029638"/>
        </p:xfrm>
        <a:graphic>
          <a:graphicData uri="http://schemas.openxmlformats.org/drawingml/2006/table">
            <a:tbl>
              <a:tblPr firstRow="1" bandRow="1">
                <a:tableStyleId>{69C7853C-536D-4A76-A0AE-DD22124D55A5}</a:tableStyleId>
              </a:tblPr>
              <a:tblGrid>
                <a:gridCol w="1022707">
                  <a:extLst>
                    <a:ext uri="{9D8B030D-6E8A-4147-A177-3AD203B41FA5}">
                      <a16:colId xmlns:a16="http://schemas.microsoft.com/office/drawing/2014/main" val="20000"/>
                    </a:ext>
                  </a:extLst>
                </a:gridCol>
                <a:gridCol w="1969787">
                  <a:extLst>
                    <a:ext uri="{9D8B030D-6E8A-4147-A177-3AD203B41FA5}">
                      <a16:colId xmlns:a16="http://schemas.microsoft.com/office/drawing/2014/main" val="20001"/>
                    </a:ext>
                  </a:extLst>
                </a:gridCol>
                <a:gridCol w="1406223">
                  <a:extLst>
                    <a:ext uri="{9D8B030D-6E8A-4147-A177-3AD203B41FA5}">
                      <a16:colId xmlns:a16="http://schemas.microsoft.com/office/drawing/2014/main" val="20002"/>
                    </a:ext>
                  </a:extLst>
                </a:gridCol>
                <a:gridCol w="2275924">
                  <a:extLst>
                    <a:ext uri="{9D8B030D-6E8A-4147-A177-3AD203B41FA5}">
                      <a16:colId xmlns:a16="http://schemas.microsoft.com/office/drawing/2014/main" val="20003"/>
                    </a:ext>
                  </a:extLst>
                </a:gridCol>
                <a:gridCol w="2275924">
                  <a:extLst>
                    <a:ext uri="{9D8B030D-6E8A-4147-A177-3AD203B41FA5}">
                      <a16:colId xmlns:a16="http://schemas.microsoft.com/office/drawing/2014/main" val="2243941635"/>
                    </a:ext>
                  </a:extLst>
                </a:gridCol>
              </a:tblGrid>
              <a:tr h="369503">
                <a:tc>
                  <a:txBody>
                    <a:bodyPr/>
                    <a:lstStyle/>
                    <a:p>
                      <a:pPr algn="l" fontAlgn="base"/>
                      <a:r>
                        <a:rPr lang="en-GB">
                          <a:effectLst/>
                        </a:rPr>
                        <a:t>DoctorID</a:t>
                      </a:r>
                    </a:p>
                  </a:txBody>
                  <a:tcPr marL="30480" marR="30480" marT="60960" marB="60960" anchor="ctr">
                    <a:solidFill>
                      <a:schemeClr val="accent1"/>
                    </a:solidFill>
                  </a:tcPr>
                </a:tc>
                <a:tc>
                  <a:txBody>
                    <a:bodyPr/>
                    <a:lstStyle/>
                    <a:p>
                      <a:pPr algn="l" fontAlgn="base"/>
                      <a:r>
                        <a:rPr lang="en-GB">
                          <a:effectLst/>
                        </a:rPr>
                        <a:t>Name</a:t>
                      </a:r>
                    </a:p>
                  </a:txBody>
                  <a:tcPr marL="30480" marR="30480" marT="60960" marB="60960" anchor="ctr">
                    <a:solidFill>
                      <a:schemeClr val="accent1"/>
                    </a:solidFill>
                  </a:tcPr>
                </a:tc>
                <a:tc>
                  <a:txBody>
                    <a:bodyPr/>
                    <a:lstStyle/>
                    <a:p>
                      <a:pPr algn="l" fontAlgn="base"/>
                      <a:r>
                        <a:rPr lang="en-GB">
                          <a:effectLst/>
                        </a:rPr>
                        <a:t>Speciality</a:t>
                      </a:r>
                    </a:p>
                  </a:txBody>
                  <a:tcPr marL="30480" marR="30480" marT="60960" marB="60960" anchor="ctr">
                    <a:solidFill>
                      <a:schemeClr val="accent1"/>
                    </a:solidFill>
                  </a:tcPr>
                </a:tc>
                <a:tc>
                  <a:txBody>
                    <a:bodyPr/>
                    <a:lstStyle/>
                    <a:p>
                      <a:pPr algn="l" fontAlgn="base"/>
                      <a:r>
                        <a:rPr lang="en-GB">
                          <a:effectLst/>
                        </a:rPr>
                        <a:t>Qualifications</a:t>
                      </a:r>
                    </a:p>
                  </a:txBody>
                  <a:tcPr marL="30480" marR="30480" marT="60960" marB="60960" anchor="ctr">
                    <a:solidFill>
                      <a:schemeClr val="accent1"/>
                    </a:solidFill>
                  </a:tcPr>
                </a:tc>
                <a:tc>
                  <a:txBody>
                    <a:bodyPr/>
                    <a:lstStyle/>
                    <a:p>
                      <a:pPr algn="l" fontAlgn="base"/>
                      <a:r>
                        <a:rPr lang="en-GB">
                          <a:effectLst/>
                        </a:rPr>
                        <a:t>ContactNo</a:t>
                      </a:r>
                    </a:p>
                  </a:txBody>
                  <a:tcPr marL="30480" marR="30480" marT="60960" marB="60960" anchor="ctr">
                    <a:solidFill>
                      <a:schemeClr val="accent1"/>
                    </a:solidFill>
                  </a:tcPr>
                </a:tc>
                <a:extLst>
                  <a:ext uri="{0D108BD9-81ED-4DB2-BD59-A6C34878D82A}">
                    <a16:rowId xmlns:a16="http://schemas.microsoft.com/office/drawing/2014/main" val="10000"/>
                  </a:ext>
                </a:extLst>
              </a:tr>
              <a:tr h="369503">
                <a:tc>
                  <a:txBody>
                    <a:bodyPr/>
                    <a:lstStyle/>
                    <a:p>
                      <a:pPr algn="l" fontAlgn="base"/>
                      <a:r>
                        <a:rPr lang="en-GB">
                          <a:effectLst/>
                        </a:rPr>
                        <a:t>D001</a:t>
                      </a:r>
                    </a:p>
                  </a:txBody>
                  <a:tcPr marL="30480" marR="30480" marT="60960" marB="60960" anchor="ctr">
                    <a:solidFill>
                      <a:schemeClr val="accent1">
                        <a:alpha val="40000"/>
                      </a:schemeClr>
                    </a:solidFill>
                  </a:tcPr>
                </a:tc>
                <a:tc>
                  <a:txBody>
                    <a:bodyPr/>
                    <a:lstStyle/>
                    <a:p>
                      <a:pPr algn="l" fontAlgn="base"/>
                      <a:r>
                        <a:rPr lang="en-GB">
                          <a:effectLst/>
                        </a:rPr>
                        <a:t>Dr. Smith</a:t>
                      </a:r>
                    </a:p>
                  </a:txBody>
                  <a:tcPr marL="30480" marR="30480" marT="60960" marB="60960" anchor="ctr">
                    <a:solidFill>
                      <a:schemeClr val="accent1">
                        <a:alpha val="40000"/>
                      </a:schemeClr>
                    </a:solidFill>
                  </a:tcPr>
                </a:tc>
                <a:tc>
                  <a:txBody>
                    <a:bodyPr/>
                    <a:lstStyle/>
                    <a:p>
                      <a:pPr algn="l" fontAlgn="base"/>
                      <a:r>
                        <a:rPr lang="en-GB">
                          <a:effectLst/>
                        </a:rPr>
                        <a:t>Cardiology</a:t>
                      </a:r>
                    </a:p>
                  </a:txBody>
                  <a:tcPr marL="30480" marR="30480" marT="60960" marB="60960" anchor="ctr">
                    <a:solidFill>
                      <a:schemeClr val="accent1">
                        <a:alpha val="40000"/>
                      </a:schemeClr>
                    </a:solidFill>
                  </a:tcPr>
                </a:tc>
                <a:tc>
                  <a:txBody>
                    <a:bodyPr/>
                    <a:lstStyle/>
                    <a:p>
                      <a:pPr algn="l" fontAlgn="base"/>
                      <a:r>
                        <a:rPr lang="en-GB">
                          <a:effectLst/>
                        </a:rPr>
                        <a:t>MD, FACC</a:t>
                      </a:r>
                    </a:p>
                  </a:txBody>
                  <a:tcPr marL="30480" marR="30480" marT="60960" marB="60960" anchor="ctr">
                    <a:solidFill>
                      <a:schemeClr val="accent1">
                        <a:alpha val="40000"/>
                      </a:schemeClr>
                    </a:solidFill>
                  </a:tcPr>
                </a:tc>
                <a:tc>
                  <a:txBody>
                    <a:bodyPr/>
                    <a:lstStyle/>
                    <a:p>
                      <a:pPr algn="l" fontAlgn="base"/>
                      <a:r>
                        <a:rPr lang="ar-EG">
                          <a:effectLst/>
                        </a:rPr>
                        <a:t>123-456-7890</a:t>
                      </a:r>
                    </a:p>
                  </a:txBody>
                  <a:tcPr marL="30480" marR="30480" marT="60960" marB="60960" anchor="ctr">
                    <a:solidFill>
                      <a:schemeClr val="accent1">
                        <a:alpha val="40000"/>
                      </a:schemeClr>
                    </a:solidFill>
                  </a:tcPr>
                </a:tc>
                <a:extLst>
                  <a:ext uri="{0D108BD9-81ED-4DB2-BD59-A6C34878D82A}">
                    <a16:rowId xmlns:a16="http://schemas.microsoft.com/office/drawing/2014/main" val="10001"/>
                  </a:ext>
                </a:extLst>
              </a:tr>
              <a:tr h="369503">
                <a:tc>
                  <a:txBody>
                    <a:bodyPr/>
                    <a:lstStyle/>
                    <a:p>
                      <a:pPr algn="l" fontAlgn="base"/>
                      <a:r>
                        <a:rPr lang="en-GB">
                          <a:effectLst/>
                        </a:rPr>
                        <a:t>D001</a:t>
                      </a:r>
                    </a:p>
                  </a:txBody>
                  <a:tcPr marL="30480" marR="30480" marT="60960" marB="60960" anchor="ctr">
                    <a:solidFill>
                      <a:schemeClr val="accent1"/>
                    </a:solidFill>
                  </a:tcPr>
                </a:tc>
                <a:tc>
                  <a:txBody>
                    <a:bodyPr/>
                    <a:lstStyle/>
                    <a:p>
                      <a:pPr algn="l" fontAlgn="base"/>
                      <a:r>
                        <a:rPr lang="en-GB">
                          <a:effectLst/>
                        </a:rPr>
                        <a:t>Dr. Smith</a:t>
                      </a:r>
                    </a:p>
                  </a:txBody>
                  <a:tcPr marL="30480" marR="30480" marT="60960" marB="60960" anchor="ctr">
                    <a:solidFill>
                      <a:schemeClr val="accent1"/>
                    </a:solidFill>
                  </a:tcPr>
                </a:tc>
                <a:tc>
                  <a:txBody>
                    <a:bodyPr/>
                    <a:lstStyle/>
                    <a:p>
                      <a:pPr algn="l" fontAlgn="base"/>
                      <a:r>
                        <a:rPr lang="en-GB">
                          <a:effectLst/>
                        </a:rPr>
                        <a:t>Cardiology</a:t>
                      </a:r>
                    </a:p>
                  </a:txBody>
                  <a:tcPr marL="30480" marR="30480" marT="60960" marB="60960" anchor="ctr">
                    <a:solidFill>
                      <a:schemeClr val="accent1"/>
                    </a:solidFill>
                  </a:tcPr>
                </a:tc>
                <a:tc>
                  <a:txBody>
                    <a:bodyPr/>
                    <a:lstStyle/>
                    <a:p>
                      <a:pPr algn="l" fontAlgn="base"/>
                      <a:r>
                        <a:rPr lang="en-GB">
                          <a:effectLst/>
                        </a:rPr>
                        <a:t>MD, FACC</a:t>
                      </a:r>
                    </a:p>
                  </a:txBody>
                  <a:tcPr marL="30480" marR="30480" marT="60960" marB="60960" anchor="ctr">
                    <a:solidFill>
                      <a:schemeClr val="accent1"/>
                    </a:solidFill>
                  </a:tcPr>
                </a:tc>
                <a:tc>
                  <a:txBody>
                    <a:bodyPr/>
                    <a:lstStyle/>
                    <a:p>
                      <a:pPr algn="l" fontAlgn="base"/>
                      <a:r>
                        <a:rPr lang="ar-EG">
                          <a:effectLst/>
                        </a:rPr>
                        <a:t>123-456-7890</a:t>
                      </a:r>
                    </a:p>
                  </a:txBody>
                  <a:tcPr marL="30480" marR="30480" marT="60960" marB="60960" anchor="ctr">
                    <a:solidFill>
                      <a:schemeClr val="accent1"/>
                    </a:solidFill>
                  </a:tcPr>
                </a:tc>
                <a:extLst>
                  <a:ext uri="{0D108BD9-81ED-4DB2-BD59-A6C34878D82A}">
                    <a16:rowId xmlns:a16="http://schemas.microsoft.com/office/drawing/2014/main" val="10002"/>
                  </a:ext>
                </a:extLst>
              </a:tr>
              <a:tr h="377566">
                <a:tc>
                  <a:txBody>
                    <a:bodyPr/>
                    <a:lstStyle/>
                    <a:p>
                      <a:pPr algn="l" fontAlgn="base"/>
                      <a:r>
                        <a:rPr lang="en-GB">
                          <a:effectLst/>
                        </a:rPr>
                        <a:t>D002</a:t>
                      </a:r>
                    </a:p>
                  </a:txBody>
                  <a:tcPr marL="30480" marR="30480" marT="60960" marB="60960" anchor="ctr">
                    <a:solidFill>
                      <a:schemeClr val="accent1">
                        <a:alpha val="40000"/>
                      </a:schemeClr>
                    </a:solidFill>
                  </a:tcPr>
                </a:tc>
                <a:tc>
                  <a:txBody>
                    <a:bodyPr/>
                    <a:lstStyle/>
                    <a:p>
                      <a:pPr algn="l" fontAlgn="base"/>
                      <a:r>
                        <a:rPr lang="en-GB">
                          <a:effectLst/>
                        </a:rPr>
                        <a:t>Dr. Johnson</a:t>
                      </a:r>
                    </a:p>
                  </a:txBody>
                  <a:tcPr marL="30480" marR="30480" marT="60960" marB="60960" anchor="ctr">
                    <a:solidFill>
                      <a:schemeClr val="accent1">
                        <a:alpha val="40000"/>
                      </a:schemeClr>
                    </a:solidFill>
                  </a:tcPr>
                </a:tc>
                <a:tc>
                  <a:txBody>
                    <a:bodyPr/>
                    <a:lstStyle/>
                    <a:p>
                      <a:pPr algn="l" fontAlgn="base"/>
                      <a:r>
                        <a:rPr lang="en-GB">
                          <a:effectLst/>
                        </a:rPr>
                        <a:t>Pediatrics</a:t>
                      </a:r>
                    </a:p>
                  </a:txBody>
                  <a:tcPr marL="30480" marR="30480" marT="60960" marB="60960" anchor="ctr">
                    <a:solidFill>
                      <a:schemeClr val="accent1">
                        <a:alpha val="40000"/>
                      </a:schemeClr>
                    </a:solidFill>
                  </a:tcPr>
                </a:tc>
                <a:tc>
                  <a:txBody>
                    <a:bodyPr/>
                    <a:lstStyle/>
                    <a:p>
                      <a:pPr algn="l" fontAlgn="base"/>
                      <a:r>
                        <a:rPr lang="en-GB">
                          <a:effectLst/>
                        </a:rPr>
                        <a:t>MD, FAAP</a:t>
                      </a:r>
                    </a:p>
                  </a:txBody>
                  <a:tcPr marL="30480" marR="30480" marT="60960" marB="60960" anchor="ctr">
                    <a:solidFill>
                      <a:schemeClr val="accent1">
                        <a:alpha val="40000"/>
                      </a:schemeClr>
                    </a:solidFill>
                  </a:tcPr>
                </a:tc>
                <a:tc>
                  <a:txBody>
                    <a:bodyPr/>
                    <a:lstStyle/>
                    <a:p>
                      <a:pPr algn="l" fontAlgn="base"/>
                      <a:r>
                        <a:rPr lang="ar-EG">
                          <a:effectLst/>
                        </a:rPr>
                        <a:t>987-654-3210</a:t>
                      </a:r>
                    </a:p>
                  </a:txBody>
                  <a:tcPr marL="30480" marR="30480" marT="60960" marB="60960" anchor="ctr">
                    <a:solidFill>
                      <a:schemeClr val="accent1">
                        <a:alpha val="40000"/>
                      </a:schemeClr>
                    </a:solidFill>
                  </a:tcPr>
                </a:tc>
                <a:extLst>
                  <a:ext uri="{0D108BD9-81ED-4DB2-BD59-A6C34878D82A}">
                    <a16:rowId xmlns:a16="http://schemas.microsoft.com/office/drawing/2014/main" val="10003"/>
                  </a:ext>
                </a:extLst>
              </a:tr>
              <a:tr h="369503">
                <a:tc>
                  <a:txBody>
                    <a:bodyPr/>
                    <a:lstStyle/>
                    <a:p>
                      <a:pPr algn="l" fontAlgn="base"/>
                      <a:r>
                        <a:rPr lang="en-GB">
                          <a:effectLst/>
                        </a:rPr>
                        <a:t>D003</a:t>
                      </a:r>
                    </a:p>
                  </a:txBody>
                  <a:tcPr marL="30480" marR="30480" marT="60960" marB="60960" anchor="ctr">
                    <a:solidFill>
                      <a:schemeClr val="accent1"/>
                    </a:solidFill>
                  </a:tcPr>
                </a:tc>
                <a:tc>
                  <a:txBody>
                    <a:bodyPr/>
                    <a:lstStyle/>
                    <a:p>
                      <a:pPr algn="l" fontAlgn="base"/>
                      <a:r>
                        <a:rPr lang="en-GB">
                          <a:effectLst/>
                        </a:rPr>
                        <a:t>Dr. Lee</a:t>
                      </a:r>
                    </a:p>
                  </a:txBody>
                  <a:tcPr marL="30480" marR="30480" marT="60960" marB="60960" anchor="ctr">
                    <a:solidFill>
                      <a:schemeClr val="accent1"/>
                    </a:solidFill>
                  </a:tcPr>
                </a:tc>
                <a:tc>
                  <a:txBody>
                    <a:bodyPr/>
                    <a:lstStyle/>
                    <a:p>
                      <a:pPr algn="l" fontAlgn="base"/>
                      <a:r>
                        <a:rPr lang="en-GB">
                          <a:effectLst/>
                        </a:rPr>
                        <a:t>Dermatology</a:t>
                      </a:r>
                    </a:p>
                  </a:txBody>
                  <a:tcPr marL="30480" marR="30480" marT="60960" marB="60960" anchor="ctr">
                    <a:solidFill>
                      <a:schemeClr val="accent1"/>
                    </a:solidFill>
                  </a:tcPr>
                </a:tc>
                <a:tc>
                  <a:txBody>
                    <a:bodyPr/>
                    <a:lstStyle/>
                    <a:p>
                      <a:pPr algn="l" fontAlgn="base"/>
                      <a:r>
                        <a:rPr lang="en-GB">
                          <a:effectLst/>
                        </a:rPr>
                        <a:t>MD, FAAD</a:t>
                      </a:r>
                    </a:p>
                  </a:txBody>
                  <a:tcPr marL="30480" marR="30480" marT="60960" marB="60960" anchor="ctr">
                    <a:solidFill>
                      <a:schemeClr val="accent1"/>
                    </a:solidFill>
                  </a:tcPr>
                </a:tc>
                <a:tc>
                  <a:txBody>
                    <a:bodyPr/>
                    <a:lstStyle/>
                    <a:p>
                      <a:pPr algn="l" fontAlgn="base"/>
                      <a:r>
                        <a:rPr lang="ar-EG">
                          <a:effectLst/>
                        </a:rPr>
                        <a:t>555-123-4567</a:t>
                      </a:r>
                    </a:p>
                  </a:txBody>
                  <a:tcPr marL="30480" marR="30480" marT="60960" marB="60960" anchor="ctr">
                    <a:solidFill>
                      <a:schemeClr val="accent1"/>
                    </a:solidFill>
                  </a:tcPr>
                </a:tc>
                <a:extLst>
                  <a:ext uri="{0D108BD9-81ED-4DB2-BD59-A6C34878D82A}">
                    <a16:rowId xmlns:a16="http://schemas.microsoft.com/office/drawing/2014/main" val="10004"/>
                  </a:ext>
                </a:extLst>
              </a:tr>
              <a:tr h="369503">
                <a:tc>
                  <a:txBody>
                    <a:bodyPr/>
                    <a:lstStyle/>
                    <a:p>
                      <a:pPr algn="l" fontAlgn="base"/>
                      <a:r>
                        <a:rPr lang="en-GB">
                          <a:effectLst/>
                        </a:rPr>
                        <a:t>D003</a:t>
                      </a:r>
                    </a:p>
                  </a:txBody>
                  <a:tcPr marL="30480" marR="30480" marT="60960" marB="60960" anchor="ctr">
                    <a:solidFill>
                      <a:schemeClr val="accent1">
                        <a:alpha val="40000"/>
                      </a:schemeClr>
                    </a:solidFill>
                  </a:tcPr>
                </a:tc>
                <a:tc>
                  <a:txBody>
                    <a:bodyPr/>
                    <a:lstStyle/>
                    <a:p>
                      <a:pPr algn="l" fontAlgn="base"/>
                      <a:r>
                        <a:rPr lang="en-GB">
                          <a:effectLst/>
                        </a:rPr>
                        <a:t>Dr. Lee</a:t>
                      </a:r>
                    </a:p>
                  </a:txBody>
                  <a:tcPr marL="30480" marR="30480" marT="60960" marB="60960" anchor="ctr">
                    <a:solidFill>
                      <a:schemeClr val="accent1">
                        <a:alpha val="40000"/>
                      </a:schemeClr>
                    </a:solidFill>
                  </a:tcPr>
                </a:tc>
                <a:tc>
                  <a:txBody>
                    <a:bodyPr/>
                    <a:lstStyle/>
                    <a:p>
                      <a:pPr algn="l" fontAlgn="base"/>
                      <a:r>
                        <a:rPr lang="en-GB">
                          <a:effectLst/>
                        </a:rPr>
                        <a:t>Dermatology</a:t>
                      </a:r>
                    </a:p>
                  </a:txBody>
                  <a:tcPr marL="30480" marR="30480" marT="60960" marB="60960" anchor="ctr">
                    <a:solidFill>
                      <a:schemeClr val="accent1">
                        <a:alpha val="40000"/>
                      </a:schemeClr>
                    </a:solidFill>
                  </a:tcPr>
                </a:tc>
                <a:tc>
                  <a:txBody>
                    <a:bodyPr/>
                    <a:lstStyle/>
                    <a:p>
                      <a:pPr algn="l" fontAlgn="base"/>
                      <a:r>
                        <a:rPr lang="en-GB">
                          <a:effectLst/>
                        </a:rPr>
                        <a:t>MD, FAAD</a:t>
                      </a:r>
                    </a:p>
                  </a:txBody>
                  <a:tcPr marL="30480" marR="30480" marT="60960" marB="60960" anchor="ctr">
                    <a:solidFill>
                      <a:schemeClr val="accent1">
                        <a:alpha val="40000"/>
                      </a:schemeClr>
                    </a:solidFill>
                  </a:tcPr>
                </a:tc>
                <a:tc>
                  <a:txBody>
                    <a:bodyPr/>
                    <a:lstStyle/>
                    <a:p>
                      <a:pPr algn="l" fontAlgn="base"/>
                      <a:r>
                        <a:rPr lang="ar-EG">
                          <a:effectLst/>
                        </a:rPr>
                        <a:t>555-123-4567</a:t>
                      </a:r>
                    </a:p>
                  </a:txBody>
                  <a:tcPr marL="30480" marR="30480" marT="60960" marB="60960" anchor="ctr">
                    <a:solidFill>
                      <a:schemeClr val="accent1">
                        <a:alpha val="40000"/>
                      </a:schemeClr>
                    </a:solidFill>
                  </a:tcPr>
                </a:tc>
                <a:extLst>
                  <a:ext uri="{0D108BD9-81ED-4DB2-BD59-A6C34878D82A}">
                    <a16:rowId xmlns:a16="http://schemas.microsoft.com/office/drawing/2014/main" val="10005"/>
                  </a:ext>
                </a:extLst>
              </a:tr>
              <a:tr h="518598">
                <a:tc>
                  <a:txBody>
                    <a:bodyPr/>
                    <a:lstStyle/>
                    <a:p>
                      <a:pPr algn="l" fontAlgn="base"/>
                      <a:r>
                        <a:rPr lang="en-GB">
                          <a:effectLst/>
                        </a:rPr>
                        <a:t>D004</a:t>
                      </a:r>
                    </a:p>
                  </a:txBody>
                  <a:tcPr marL="30480" marR="30480" marT="60960" marB="60960" anchor="ctr">
                    <a:solidFill>
                      <a:schemeClr val="accent1"/>
                    </a:solidFill>
                  </a:tcPr>
                </a:tc>
                <a:tc>
                  <a:txBody>
                    <a:bodyPr/>
                    <a:lstStyle/>
                    <a:p>
                      <a:pPr algn="l" fontAlgn="base"/>
                      <a:r>
                        <a:rPr lang="en-GB">
                          <a:effectLst/>
                        </a:rPr>
                        <a:t>Dr. Brown</a:t>
                      </a:r>
                    </a:p>
                  </a:txBody>
                  <a:tcPr marL="30480" marR="30480" marT="60960" marB="60960" anchor="ctr">
                    <a:solidFill>
                      <a:schemeClr val="accent1"/>
                    </a:solidFill>
                  </a:tcPr>
                </a:tc>
                <a:tc>
                  <a:txBody>
                    <a:bodyPr/>
                    <a:lstStyle/>
                    <a:p>
                      <a:pPr algn="l" fontAlgn="base"/>
                      <a:r>
                        <a:rPr lang="en-GB">
                          <a:effectLst/>
                        </a:rPr>
                        <a:t>Orthopedics</a:t>
                      </a:r>
                    </a:p>
                  </a:txBody>
                  <a:tcPr marL="30480" marR="30480" marT="60960" marB="60960" anchor="ctr">
                    <a:solidFill>
                      <a:schemeClr val="accent1"/>
                    </a:solidFill>
                  </a:tcPr>
                </a:tc>
                <a:tc>
                  <a:txBody>
                    <a:bodyPr/>
                    <a:lstStyle/>
                    <a:p>
                      <a:pPr algn="l" fontAlgn="base"/>
                      <a:r>
                        <a:rPr lang="en-GB">
                          <a:effectLst/>
                        </a:rPr>
                        <a:t>MD, FACS</a:t>
                      </a:r>
                    </a:p>
                  </a:txBody>
                  <a:tcPr marL="30480" marR="30480" marT="60960" marB="60960" anchor="ctr">
                    <a:solidFill>
                      <a:schemeClr val="accent1"/>
                    </a:solidFill>
                  </a:tcPr>
                </a:tc>
                <a:tc>
                  <a:txBody>
                    <a:bodyPr/>
                    <a:lstStyle/>
                    <a:p>
                      <a:pPr algn="l" fontAlgn="base"/>
                      <a:r>
                        <a:rPr lang="ar-EG">
                          <a:effectLst/>
                        </a:rPr>
                        <a:t>888-987-6543</a:t>
                      </a:r>
                    </a:p>
                  </a:txBody>
                  <a:tcPr marL="30480" marR="30480" marT="60960" marB="60960" anchor="ctr">
                    <a:solidFill>
                      <a:schemeClr val="accent1"/>
                    </a:solidFill>
                  </a:tcPr>
                </a:tc>
                <a:extLst>
                  <a:ext uri="{0D108BD9-81ED-4DB2-BD59-A6C34878D82A}">
                    <a16:rowId xmlns:a16="http://schemas.microsoft.com/office/drawing/2014/main" val="10006"/>
                  </a:ext>
                </a:extLst>
              </a:tr>
              <a:tr h="369503">
                <a:tc>
                  <a:txBody>
                    <a:bodyPr/>
                    <a:lstStyle/>
                    <a:p>
                      <a:pPr algn="l" fontAlgn="base"/>
                      <a:r>
                        <a:rPr lang="en-GB">
                          <a:effectLst/>
                        </a:rPr>
                        <a:t>D005</a:t>
                      </a:r>
                    </a:p>
                  </a:txBody>
                  <a:tcPr marL="30480" marR="30480" marT="60960" marB="60960" anchor="ctr">
                    <a:solidFill>
                      <a:schemeClr val="accent1">
                        <a:alpha val="40000"/>
                      </a:schemeClr>
                    </a:solidFill>
                  </a:tcPr>
                </a:tc>
                <a:tc>
                  <a:txBody>
                    <a:bodyPr/>
                    <a:lstStyle/>
                    <a:p>
                      <a:pPr algn="l" fontAlgn="base"/>
                      <a:r>
                        <a:rPr lang="en-GB">
                          <a:effectLst/>
                        </a:rPr>
                        <a:t>Dr. Clark</a:t>
                      </a:r>
                    </a:p>
                  </a:txBody>
                  <a:tcPr marL="30480" marR="30480" marT="60960" marB="60960" anchor="ctr">
                    <a:solidFill>
                      <a:schemeClr val="accent1">
                        <a:alpha val="40000"/>
                      </a:schemeClr>
                    </a:solidFill>
                  </a:tcPr>
                </a:tc>
                <a:tc>
                  <a:txBody>
                    <a:bodyPr/>
                    <a:lstStyle/>
                    <a:p>
                      <a:pPr algn="l" fontAlgn="base"/>
                      <a:r>
                        <a:rPr lang="en-GB">
                          <a:effectLst/>
                        </a:rPr>
                        <a:t>Neurology</a:t>
                      </a:r>
                    </a:p>
                  </a:txBody>
                  <a:tcPr marL="30480" marR="30480" marT="60960" marB="60960" anchor="ctr">
                    <a:solidFill>
                      <a:schemeClr val="accent1">
                        <a:alpha val="40000"/>
                      </a:schemeClr>
                    </a:solidFill>
                  </a:tcPr>
                </a:tc>
                <a:tc>
                  <a:txBody>
                    <a:bodyPr/>
                    <a:lstStyle/>
                    <a:p>
                      <a:pPr algn="l" fontAlgn="base"/>
                      <a:r>
                        <a:rPr lang="en-GB">
                          <a:effectLst/>
                        </a:rPr>
                        <a:t>MD, FAAN</a:t>
                      </a:r>
                    </a:p>
                  </a:txBody>
                  <a:tcPr marL="30480" marR="30480" marT="60960" marB="60960" anchor="ctr">
                    <a:solidFill>
                      <a:schemeClr val="accent1">
                        <a:alpha val="40000"/>
                      </a:schemeClr>
                    </a:solidFill>
                  </a:tcPr>
                </a:tc>
                <a:tc>
                  <a:txBody>
                    <a:bodyPr/>
                    <a:lstStyle/>
                    <a:p>
                      <a:pPr algn="l" fontAlgn="base"/>
                      <a:r>
                        <a:rPr lang="ar-EG">
                          <a:effectLst/>
                        </a:rPr>
                        <a:t>111-222-3333</a:t>
                      </a:r>
                    </a:p>
                  </a:txBody>
                  <a:tcPr marL="30480" marR="30480" marT="60960" marB="60960" anchor="ctr">
                    <a:solidFill>
                      <a:schemeClr val="accent1">
                        <a:alpha val="40000"/>
                      </a:schemeClr>
                    </a:solidFill>
                  </a:tcPr>
                </a:tc>
                <a:extLst>
                  <a:ext uri="{0D108BD9-81ED-4DB2-BD59-A6C34878D82A}">
                    <a16:rowId xmlns:a16="http://schemas.microsoft.com/office/drawing/2014/main" val="10007"/>
                  </a:ext>
                </a:extLst>
              </a:tr>
              <a:tr h="625312">
                <a:tc>
                  <a:txBody>
                    <a:bodyPr/>
                    <a:lstStyle/>
                    <a:p>
                      <a:pPr algn="l" fontAlgn="base"/>
                      <a:r>
                        <a:rPr lang="en-GB">
                          <a:effectLst/>
                        </a:rPr>
                        <a:t>D006</a:t>
                      </a:r>
                    </a:p>
                  </a:txBody>
                  <a:tcPr marL="30480" marR="30480" marT="60960" marB="60960" anchor="ctr">
                    <a:solidFill>
                      <a:schemeClr val="accent1"/>
                    </a:solidFill>
                  </a:tcPr>
                </a:tc>
                <a:tc>
                  <a:txBody>
                    <a:bodyPr/>
                    <a:lstStyle/>
                    <a:p>
                      <a:pPr algn="l" fontAlgn="base"/>
                      <a:r>
                        <a:rPr lang="en-GB">
                          <a:effectLst/>
                        </a:rPr>
                        <a:t>Dr. White</a:t>
                      </a:r>
                    </a:p>
                  </a:txBody>
                  <a:tcPr marL="30480" marR="30480" marT="60960" marB="60960" anchor="ctr">
                    <a:solidFill>
                      <a:schemeClr val="accent1"/>
                    </a:solidFill>
                  </a:tcPr>
                </a:tc>
                <a:tc>
                  <a:txBody>
                    <a:bodyPr/>
                    <a:lstStyle/>
                    <a:p>
                      <a:pPr algn="l" fontAlgn="base"/>
                      <a:r>
                        <a:rPr lang="en-GB">
                          <a:effectLst/>
                        </a:rPr>
                        <a:t>Ophthalmology</a:t>
                      </a:r>
                    </a:p>
                  </a:txBody>
                  <a:tcPr marL="30480" marR="30480" marT="60960" marB="60960" anchor="ctr">
                    <a:solidFill>
                      <a:schemeClr val="accent1"/>
                    </a:solidFill>
                  </a:tcPr>
                </a:tc>
                <a:tc>
                  <a:txBody>
                    <a:bodyPr/>
                    <a:lstStyle/>
                    <a:p>
                      <a:pPr algn="l" fontAlgn="base"/>
                      <a:r>
                        <a:rPr lang="en-GB">
                          <a:effectLst/>
                        </a:rPr>
                        <a:t>MD, FACS</a:t>
                      </a:r>
                    </a:p>
                  </a:txBody>
                  <a:tcPr marL="30480" marR="30480" marT="60960" marB="60960" anchor="ctr">
                    <a:solidFill>
                      <a:schemeClr val="accent1"/>
                    </a:solidFill>
                  </a:tcPr>
                </a:tc>
                <a:tc>
                  <a:txBody>
                    <a:bodyPr/>
                    <a:lstStyle/>
                    <a:p>
                      <a:pPr algn="l" fontAlgn="base"/>
                      <a:r>
                        <a:rPr lang="ar-EG">
                          <a:effectLst/>
                        </a:rPr>
                        <a:t>444-555-6666</a:t>
                      </a:r>
                    </a:p>
                  </a:txBody>
                  <a:tcPr marL="30480" marR="30480" marT="60960" marB="60960" anchor="ctr">
                    <a:solidFill>
                      <a:schemeClr val="accent1"/>
                    </a:solidFill>
                  </a:tcPr>
                </a:tc>
                <a:extLst>
                  <a:ext uri="{0D108BD9-81ED-4DB2-BD59-A6C34878D82A}">
                    <a16:rowId xmlns:a16="http://schemas.microsoft.com/office/drawing/2014/main" val="10008"/>
                  </a:ext>
                </a:extLst>
              </a:tr>
              <a:tr h="369503">
                <a:tc>
                  <a:txBody>
                    <a:bodyPr/>
                    <a:lstStyle/>
                    <a:p>
                      <a:pPr algn="l" fontAlgn="base"/>
                      <a:r>
                        <a:rPr lang="en-GB">
                          <a:effectLst/>
                        </a:rPr>
                        <a:t>D007</a:t>
                      </a:r>
                    </a:p>
                  </a:txBody>
                  <a:tcPr marL="30480" marR="30480" marT="60960" marB="60960" anchor="ctr">
                    <a:solidFill>
                      <a:schemeClr val="accent1">
                        <a:alpha val="40000"/>
                      </a:schemeClr>
                    </a:solidFill>
                  </a:tcPr>
                </a:tc>
                <a:tc>
                  <a:txBody>
                    <a:bodyPr/>
                    <a:lstStyle/>
                    <a:p>
                      <a:pPr algn="l" fontAlgn="base"/>
                      <a:r>
                        <a:rPr lang="en-GB">
                          <a:effectLst/>
                        </a:rPr>
                        <a:t>Dr. Adams</a:t>
                      </a:r>
                    </a:p>
                  </a:txBody>
                  <a:tcPr marL="30480" marR="30480" marT="60960" marB="60960" anchor="ctr">
                    <a:solidFill>
                      <a:schemeClr val="accent1">
                        <a:alpha val="40000"/>
                      </a:schemeClr>
                    </a:solidFill>
                  </a:tcPr>
                </a:tc>
                <a:tc>
                  <a:txBody>
                    <a:bodyPr/>
                    <a:lstStyle/>
                    <a:p>
                      <a:pPr algn="l" fontAlgn="base"/>
                      <a:r>
                        <a:rPr lang="en-GB">
                          <a:effectLst/>
                        </a:rPr>
                        <a:t>Psychiatry</a:t>
                      </a:r>
                    </a:p>
                  </a:txBody>
                  <a:tcPr marL="30480" marR="30480" marT="60960" marB="60960" anchor="ctr">
                    <a:solidFill>
                      <a:schemeClr val="accent1">
                        <a:alpha val="40000"/>
                      </a:schemeClr>
                    </a:solidFill>
                  </a:tcPr>
                </a:tc>
                <a:tc>
                  <a:txBody>
                    <a:bodyPr/>
                    <a:lstStyle/>
                    <a:p>
                      <a:pPr algn="l" fontAlgn="base"/>
                      <a:r>
                        <a:rPr lang="en-GB">
                          <a:effectLst/>
                        </a:rPr>
                        <a:t>MD, DABPN</a:t>
                      </a:r>
                    </a:p>
                  </a:txBody>
                  <a:tcPr marL="30480" marR="30480" marT="60960" marB="60960" anchor="ctr">
                    <a:solidFill>
                      <a:schemeClr val="accent1">
                        <a:alpha val="40000"/>
                      </a:schemeClr>
                    </a:solidFill>
                  </a:tcPr>
                </a:tc>
                <a:tc>
                  <a:txBody>
                    <a:bodyPr/>
                    <a:lstStyle/>
                    <a:p>
                      <a:pPr algn="l" fontAlgn="base"/>
                      <a:r>
                        <a:rPr lang="ar-EG">
                          <a:effectLst/>
                        </a:rPr>
                        <a:t>777-888-9999</a:t>
                      </a:r>
                    </a:p>
                  </a:txBody>
                  <a:tcPr marL="30480" marR="30480" marT="60960" marB="60960" anchor="ctr">
                    <a:solidFill>
                      <a:schemeClr val="accent1">
                        <a:alpha val="40000"/>
                      </a:schemeClr>
                    </a:solidFill>
                  </a:tcPr>
                </a:tc>
                <a:extLst>
                  <a:ext uri="{0D108BD9-81ED-4DB2-BD59-A6C34878D82A}">
                    <a16:rowId xmlns:a16="http://schemas.microsoft.com/office/drawing/2014/main" val="10009"/>
                  </a:ext>
                </a:extLst>
              </a:tr>
              <a:tr h="625312">
                <a:tc>
                  <a:txBody>
                    <a:bodyPr/>
                    <a:lstStyle/>
                    <a:p>
                      <a:pPr algn="l" fontAlgn="base"/>
                      <a:r>
                        <a:rPr lang="en-GB">
                          <a:effectLst/>
                        </a:rPr>
                        <a:t>D008</a:t>
                      </a:r>
                    </a:p>
                  </a:txBody>
                  <a:tcPr marL="30480" marR="30480" marT="60960" marB="60960" anchor="ctr">
                    <a:solidFill>
                      <a:schemeClr val="accent1"/>
                    </a:solidFill>
                  </a:tcPr>
                </a:tc>
                <a:tc>
                  <a:txBody>
                    <a:bodyPr/>
                    <a:lstStyle/>
                    <a:p>
                      <a:pPr algn="l" fontAlgn="base"/>
                      <a:r>
                        <a:rPr lang="en-GB">
                          <a:effectLst/>
                        </a:rPr>
                        <a:t>Dr. Hall</a:t>
                      </a:r>
                    </a:p>
                  </a:txBody>
                  <a:tcPr marL="30480" marR="30480" marT="60960" marB="60960" anchor="ctr">
                    <a:solidFill>
                      <a:schemeClr val="accent1"/>
                    </a:solidFill>
                  </a:tcPr>
                </a:tc>
                <a:tc>
                  <a:txBody>
                    <a:bodyPr/>
                    <a:lstStyle/>
                    <a:p>
                      <a:pPr algn="l" fontAlgn="base"/>
                      <a:r>
                        <a:rPr lang="en-GB">
                          <a:effectLst/>
                        </a:rPr>
                        <a:t>Gastroenterology</a:t>
                      </a:r>
                    </a:p>
                  </a:txBody>
                  <a:tcPr marL="30480" marR="30480" marT="60960" marB="60960" anchor="ctr">
                    <a:solidFill>
                      <a:schemeClr val="accent1"/>
                    </a:solidFill>
                  </a:tcPr>
                </a:tc>
                <a:tc>
                  <a:txBody>
                    <a:bodyPr/>
                    <a:lstStyle/>
                    <a:p>
                      <a:pPr algn="l" fontAlgn="base"/>
                      <a:r>
                        <a:rPr lang="en-GB">
                          <a:effectLst/>
                        </a:rPr>
                        <a:t>MD, FACG</a:t>
                      </a:r>
                    </a:p>
                  </a:txBody>
                  <a:tcPr marL="30480" marR="30480" marT="60960" marB="60960" anchor="ctr">
                    <a:solidFill>
                      <a:schemeClr val="accent1"/>
                    </a:solidFill>
                  </a:tcPr>
                </a:tc>
                <a:tc>
                  <a:txBody>
                    <a:bodyPr/>
                    <a:lstStyle/>
                    <a:p>
                      <a:pPr algn="l" fontAlgn="base"/>
                      <a:r>
                        <a:rPr lang="ar-EG" dirty="0">
                          <a:effectLst/>
                        </a:rPr>
                        <a:t>333-444-5555</a:t>
                      </a:r>
                    </a:p>
                  </a:txBody>
                  <a:tcPr marL="30480" marR="30480" marT="60960" marB="60960" anchor="ctr">
                    <a:solidFill>
                      <a:schemeClr val="accent1"/>
                    </a:solidFill>
                  </a:tcPr>
                </a:tc>
                <a:extLst>
                  <a:ext uri="{0D108BD9-81ED-4DB2-BD59-A6C34878D82A}">
                    <a16:rowId xmlns:a16="http://schemas.microsoft.com/office/drawing/2014/main" val="10010"/>
                  </a:ext>
                </a:extLst>
              </a:tr>
            </a:tbl>
          </a:graphicData>
        </a:graphic>
      </p:graphicFrame>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DF3C0B57-1670-6AC4-00D9-FC1E5D830DB3}"/>
                  </a:ext>
                </a:extLst>
              </p14:cNvPr>
              <p14:cNvContentPartPr/>
              <p14:nvPr/>
            </p14:nvContentPartPr>
            <p14:xfrm>
              <a:off x="4178146" y="1840265"/>
              <a:ext cx="360" cy="360"/>
            </p14:xfrm>
          </p:contentPart>
        </mc:Choice>
        <mc:Fallback>
          <p:pic>
            <p:nvPicPr>
              <p:cNvPr id="3" name="Ink 2">
                <a:extLst>
                  <a:ext uri="{FF2B5EF4-FFF2-40B4-BE49-F238E27FC236}">
                    <a16:creationId xmlns:a16="http://schemas.microsoft.com/office/drawing/2014/main" id="{DF3C0B57-1670-6AC4-00D9-FC1E5D830DB3}"/>
                  </a:ext>
                </a:extLst>
              </p:cNvPr>
              <p:cNvPicPr/>
              <p:nvPr/>
            </p:nvPicPr>
            <p:blipFill>
              <a:blip r:embed="rId3"/>
              <a:stretch>
                <a:fillRect/>
              </a:stretch>
            </p:blipFill>
            <p:spPr>
              <a:xfrm>
                <a:off x="4172026" y="183414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81AB01EA-72EB-C725-D529-D769B02D5CD5}"/>
                  </a:ext>
                </a:extLst>
              </p14:cNvPr>
              <p14:cNvContentPartPr/>
              <p14:nvPr/>
            </p14:nvContentPartPr>
            <p14:xfrm>
              <a:off x="2094826" y="1701305"/>
              <a:ext cx="360" cy="360"/>
            </p14:xfrm>
          </p:contentPart>
        </mc:Choice>
        <mc:Fallback>
          <p:pic>
            <p:nvPicPr>
              <p:cNvPr id="4" name="Ink 3">
                <a:extLst>
                  <a:ext uri="{FF2B5EF4-FFF2-40B4-BE49-F238E27FC236}">
                    <a16:creationId xmlns:a16="http://schemas.microsoft.com/office/drawing/2014/main" id="{81AB01EA-72EB-C725-D529-D769B02D5CD5}"/>
                  </a:ext>
                </a:extLst>
              </p:cNvPr>
              <p:cNvPicPr/>
              <p:nvPr/>
            </p:nvPicPr>
            <p:blipFill>
              <a:blip r:embed="rId3"/>
              <a:stretch>
                <a:fillRect/>
              </a:stretch>
            </p:blipFill>
            <p:spPr>
              <a:xfrm>
                <a:off x="2088706" y="1695185"/>
                <a:ext cx="12600" cy="12600"/>
              </a:xfrm>
              <a:prstGeom prst="rect">
                <a:avLst/>
              </a:prstGeom>
            </p:spPr>
          </p:pic>
        </mc:Fallback>
      </mc:AlternateContent>
    </p:spTree>
    <p:extLst>
      <p:ext uri="{BB962C8B-B14F-4D97-AF65-F5344CB8AC3E}">
        <p14:creationId xmlns:p14="http://schemas.microsoft.com/office/powerpoint/2010/main" val="6465083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2A328FD-71A3-0B16-E080-A374946BD50D}"/>
              </a:ext>
            </a:extLst>
          </p:cNvPr>
          <p:cNvGraphicFramePr>
            <a:graphicFrameLocks noGrp="1"/>
          </p:cNvGraphicFramePr>
          <p:nvPr>
            <p:extLst>
              <p:ext uri="{D42A27DB-BD31-4B8C-83A1-F6EECF244321}">
                <p14:modId xmlns:p14="http://schemas.microsoft.com/office/powerpoint/2010/main" val="3437520326"/>
              </p:ext>
            </p:extLst>
          </p:nvPr>
        </p:nvGraphicFramePr>
        <p:xfrm>
          <a:off x="2030953" y="679997"/>
          <a:ext cx="8128000" cy="5862360"/>
        </p:xfrm>
        <a:graphic>
          <a:graphicData uri="http://schemas.openxmlformats.org/drawingml/2006/table">
            <a:tbl>
              <a:tblPr rtl="1" firstRow="1" bandRow="1">
                <a:tableStyleId>{5C22544A-7EE6-4342-B048-85BDC9FD1C3A}</a:tableStyleId>
              </a:tblPr>
              <a:tblGrid>
                <a:gridCol w="5927365">
                  <a:extLst>
                    <a:ext uri="{9D8B030D-6E8A-4147-A177-3AD203B41FA5}">
                      <a16:colId xmlns:a16="http://schemas.microsoft.com/office/drawing/2014/main" val="3313999605"/>
                    </a:ext>
                  </a:extLst>
                </a:gridCol>
                <a:gridCol w="2200635">
                  <a:extLst>
                    <a:ext uri="{9D8B030D-6E8A-4147-A177-3AD203B41FA5}">
                      <a16:colId xmlns:a16="http://schemas.microsoft.com/office/drawing/2014/main" val="3755761659"/>
                    </a:ext>
                  </a:extLst>
                </a:gridCol>
              </a:tblGrid>
              <a:tr h="686438">
                <a:tc>
                  <a:txBody>
                    <a:bodyPr/>
                    <a:lstStyle/>
                    <a:p>
                      <a:pPr marL="285750" indent="-285750" algn="l" rtl="0">
                        <a:buFont typeface="Wingdings" panose="05000000000000000000" pitchFamily="2" charset="2"/>
                        <a:buChar char="Ø"/>
                      </a:pPr>
                      <a:r>
                        <a:rPr lang="en-GB" sz="1800" b="1" i="0" kern="1200" dirty="0">
                          <a:solidFill>
                            <a:schemeClr val="tx2">
                              <a:lumMod val="50000"/>
                            </a:schemeClr>
                          </a:solidFill>
                          <a:effectLst/>
                          <a:latin typeface="+mn-lt"/>
                          <a:ea typeface="+mn-ea"/>
                          <a:cs typeface="+mn-cs"/>
                        </a:rPr>
                        <a:t>Medicinala company </a:t>
                      </a:r>
                    </a:p>
                    <a:p>
                      <a:pPr marL="285750" indent="-285750" algn="l" rtl="0">
                        <a:buFont typeface="Wingdings" panose="05000000000000000000" pitchFamily="2" charset="2"/>
                        <a:buChar char="Ø"/>
                      </a:pPr>
                      <a:r>
                        <a:rPr lang="en-GB" sz="1800" b="1" i="0" kern="1200" dirty="0">
                          <a:solidFill>
                            <a:schemeClr val="tx2">
                              <a:lumMod val="50000"/>
                            </a:schemeClr>
                          </a:solidFill>
                          <a:effectLst/>
                          <a:latin typeface="+mn-lt"/>
                          <a:ea typeface="+mn-ea"/>
                          <a:cs typeface="+mn-cs"/>
                        </a:rPr>
                        <a:t>Marketing Manager</a:t>
                      </a:r>
                    </a:p>
                    <a:p>
                      <a:pPr marL="285750" indent="-285750" algn="l" rtl="0">
                        <a:buFont typeface="Wingdings" panose="05000000000000000000" pitchFamily="2" charset="2"/>
                        <a:buChar char="Ø"/>
                      </a:pPr>
                      <a:r>
                        <a:rPr lang="en-GB" sz="1800" b="1" i="0" kern="1200" dirty="0">
                          <a:solidFill>
                            <a:schemeClr val="tx2">
                              <a:lumMod val="50000"/>
                            </a:schemeClr>
                          </a:solidFill>
                          <a:effectLst/>
                          <a:latin typeface="+mn-lt"/>
                          <a:ea typeface="+mn-ea"/>
                          <a:cs typeface="+mn-cs"/>
                        </a:rPr>
                        <a:t>CEO</a:t>
                      </a:r>
                    </a:p>
                    <a:p>
                      <a:pPr algn="l" rtl="0"/>
                      <a:r>
                        <a:rPr lang="en-GB" sz="1800" b="1" i="0" kern="1200" dirty="0">
                          <a:solidFill>
                            <a:schemeClr val="tx2">
                              <a:lumMod val="50000"/>
                            </a:schemeClr>
                          </a:solidFill>
                          <a:effectLst/>
                          <a:latin typeface="+mn-lt"/>
                          <a:ea typeface="+mn-ea"/>
                          <a:cs typeface="+mn-cs"/>
                        </a:rPr>
                        <a:t> </a:t>
                      </a:r>
                      <a:endParaRPr lang="ar-EG" dirty="0">
                        <a:solidFill>
                          <a:schemeClr val="tx2">
                            <a:lumMod val="50000"/>
                          </a:schemeClr>
                        </a:solidFill>
                      </a:endParaRPr>
                    </a:p>
                  </a:txBody>
                  <a:tcPr>
                    <a:solidFill>
                      <a:schemeClr val="accent1">
                        <a:lumMod val="20000"/>
                        <a:lumOff val="80000"/>
                      </a:schemeClr>
                    </a:solidFill>
                  </a:tcPr>
                </a:tc>
                <a:tc>
                  <a:txBody>
                    <a:bodyPr/>
                    <a:lstStyle/>
                    <a:p>
                      <a:pPr algn="l" rtl="0"/>
                      <a:r>
                        <a:rPr lang="en-US" dirty="0"/>
                        <a:t>Project sponsor:</a:t>
                      </a:r>
                    </a:p>
                  </a:txBody>
                  <a:tcPr>
                    <a:solidFill>
                      <a:schemeClr val="accent1">
                        <a:lumMod val="75000"/>
                      </a:schemeClr>
                    </a:solidFill>
                  </a:tcPr>
                </a:tc>
                <a:extLst>
                  <a:ext uri="{0D108BD9-81ED-4DB2-BD59-A6C34878D82A}">
                    <a16:rowId xmlns:a16="http://schemas.microsoft.com/office/drawing/2014/main" val="3058912255"/>
                  </a:ext>
                </a:extLst>
              </a:tr>
              <a:tr h="1244483">
                <a:tc>
                  <a:txBody>
                    <a:bodyPr/>
                    <a:lstStyle/>
                    <a:p>
                      <a:pPr marL="285750" indent="-285750" algn="l" rtl="0">
                        <a:buFont typeface="Wingdings" panose="05000000000000000000" pitchFamily="2" charset="2"/>
                        <a:buChar char="Ø"/>
                      </a:pPr>
                      <a:r>
                        <a:rPr lang="en-GB" b="1" dirty="0"/>
                        <a:t>Increase sales</a:t>
                      </a:r>
                    </a:p>
                    <a:p>
                      <a:pPr marL="285750" indent="-285750" algn="l" rtl="0">
                        <a:buFont typeface="Wingdings" panose="05000000000000000000" pitchFamily="2" charset="2"/>
                        <a:buChar char="Ø"/>
                      </a:pPr>
                      <a:r>
                        <a:rPr lang="en-GB" b="1" dirty="0"/>
                        <a:t> Improve social media ratings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b="1" dirty="0"/>
                        <a:t>Improve customer services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b="1" dirty="0"/>
                        <a:t>Decrease the lost data</a:t>
                      </a:r>
                    </a:p>
                  </a:txBody>
                  <a:tcPr/>
                </a:tc>
                <a:tc>
                  <a:txBody>
                    <a:bodyPr/>
                    <a:lstStyle/>
                    <a:p>
                      <a:pPr algn="l" rtl="0"/>
                      <a:r>
                        <a:rPr lang="en-GB" b="1" dirty="0">
                          <a:solidFill>
                            <a:schemeClr val="tx1"/>
                          </a:solidFill>
                        </a:rPr>
                        <a:t>Business need:</a:t>
                      </a:r>
                      <a:endParaRPr lang="ar-SA" b="1" dirty="0">
                        <a:solidFill>
                          <a:schemeClr val="tx1"/>
                        </a:solidFill>
                      </a:endParaRPr>
                    </a:p>
                  </a:txBody>
                  <a:tcPr>
                    <a:solidFill>
                      <a:schemeClr val="accent1">
                        <a:lumMod val="75000"/>
                      </a:schemeClr>
                    </a:solidFill>
                  </a:tcPr>
                </a:tc>
                <a:extLst>
                  <a:ext uri="{0D108BD9-81ED-4DB2-BD59-A6C34878D82A}">
                    <a16:rowId xmlns:a16="http://schemas.microsoft.com/office/drawing/2014/main" val="962105139"/>
                  </a:ext>
                </a:extLst>
              </a:tr>
              <a:tr h="1122159">
                <a:tc>
                  <a:txBody>
                    <a:bodyPr/>
                    <a:lstStyle/>
                    <a:p>
                      <a:pPr marL="285750" indent="-285750" algn="l" rtl="0">
                        <a:buFont typeface="Wingdings" panose="05000000000000000000" pitchFamily="2" charset="2"/>
                        <a:buChar char="Ø"/>
                      </a:pPr>
                      <a:r>
                        <a:rPr lang="en-GB" b="1" dirty="0"/>
                        <a:t>Provide online access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b="1" dirty="0"/>
                        <a:t>Provide cloud storage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b="1" dirty="0"/>
                        <a:t>Capture customers information</a:t>
                      </a:r>
                    </a:p>
                  </a:txBody>
                  <a:tcPr/>
                </a:tc>
                <a:tc>
                  <a:txBody>
                    <a:bodyPr/>
                    <a:lstStyle/>
                    <a:p>
                      <a:pPr algn="l" rtl="0"/>
                      <a:r>
                        <a:rPr lang="en-GB" b="1" dirty="0">
                          <a:solidFill>
                            <a:schemeClr val="tx1"/>
                          </a:solidFill>
                        </a:rPr>
                        <a:t>Business requirements:</a:t>
                      </a:r>
                      <a:endParaRPr lang="ar-SA" b="1" dirty="0">
                        <a:solidFill>
                          <a:schemeClr val="tx1"/>
                        </a:solidFill>
                      </a:endParaRPr>
                    </a:p>
                  </a:txBody>
                  <a:tcPr>
                    <a:solidFill>
                      <a:schemeClr val="accent1">
                        <a:lumMod val="75000"/>
                      </a:schemeClr>
                    </a:solidFill>
                  </a:tcPr>
                </a:tc>
                <a:extLst>
                  <a:ext uri="{0D108BD9-81ED-4DB2-BD59-A6C34878D82A}">
                    <a16:rowId xmlns:a16="http://schemas.microsoft.com/office/drawing/2014/main" val="1957367509"/>
                  </a:ext>
                </a:extLst>
              </a:tr>
              <a:tr h="1273803">
                <a:tc>
                  <a:txBody>
                    <a:bodyPr/>
                    <a:lstStyle/>
                    <a:p>
                      <a:pPr marL="285750" indent="-285750" algn="l" rtl="0">
                        <a:buFont typeface="Wingdings" panose="05000000000000000000" pitchFamily="2" charset="2"/>
                        <a:buChar char="Ø"/>
                      </a:pPr>
                      <a:r>
                        <a:rPr lang="en-GB" b="1" dirty="0"/>
                        <a:t>10% Increase in sales  </a:t>
                      </a:r>
                    </a:p>
                    <a:p>
                      <a:pPr marL="285750" indent="-285750" algn="l" rtl="0">
                        <a:buFont typeface="Wingdings" panose="05000000000000000000" pitchFamily="2" charset="2"/>
                        <a:buChar char="Ø"/>
                      </a:pPr>
                      <a:r>
                        <a:rPr lang="en-GB" b="1" dirty="0"/>
                        <a:t>$200,000 cost saved</a:t>
                      </a:r>
                    </a:p>
                    <a:p>
                      <a:pPr marL="285750" indent="-285750" algn="l" rtl="0">
                        <a:buFont typeface="Wingdings" panose="05000000000000000000" pitchFamily="2" charset="2"/>
                        <a:buChar char="Ø"/>
                      </a:pPr>
                      <a:r>
                        <a:rPr lang="en-GB" b="1" dirty="0"/>
                        <a:t>Increase the </a:t>
                      </a:r>
                      <a:r>
                        <a:rPr lang="en-US" b="1" dirty="0"/>
                        <a:t>stock by 40%</a:t>
                      </a:r>
                    </a:p>
                    <a:p>
                      <a:pPr marL="285750" indent="-285750" algn="l" rtl="0">
                        <a:buFont typeface="Wingdings" panose="05000000000000000000" pitchFamily="2" charset="2"/>
                        <a:buChar char="Ø"/>
                      </a:pPr>
                      <a:r>
                        <a:rPr lang="en-US" b="1" dirty="0"/>
                        <a:t>Decrease the number of employes by 30%</a:t>
                      </a:r>
                      <a:endParaRPr lang="en-GB" b="1" dirty="0"/>
                    </a:p>
                  </a:txBody>
                  <a:tcPr/>
                </a:tc>
                <a:tc>
                  <a:txBody>
                    <a:bodyPr/>
                    <a:lstStyle/>
                    <a:p>
                      <a:pPr algn="l" rtl="0"/>
                      <a:r>
                        <a:rPr lang="en-GB" b="1" dirty="0">
                          <a:solidFill>
                            <a:schemeClr val="tx1"/>
                          </a:solidFill>
                        </a:rPr>
                        <a:t>Business value:</a:t>
                      </a:r>
                      <a:endParaRPr lang="ar-SA" b="1" dirty="0">
                        <a:solidFill>
                          <a:schemeClr val="tx1"/>
                        </a:solidFill>
                      </a:endParaRPr>
                    </a:p>
                  </a:txBody>
                  <a:tcPr>
                    <a:solidFill>
                      <a:schemeClr val="accent1">
                        <a:lumMod val="75000"/>
                      </a:schemeClr>
                    </a:solidFill>
                  </a:tcPr>
                </a:tc>
                <a:extLst>
                  <a:ext uri="{0D108BD9-81ED-4DB2-BD59-A6C34878D82A}">
                    <a16:rowId xmlns:a16="http://schemas.microsoft.com/office/drawing/2014/main" val="581867414"/>
                  </a:ext>
                </a:extLst>
              </a:tr>
              <a:tr h="1033195">
                <a:tc>
                  <a:txBody>
                    <a:bodyPr/>
                    <a:lstStyle/>
                    <a:p>
                      <a:pPr marL="285750" indent="-285750" algn="l" rtl="0">
                        <a:buFont typeface="Wingdings" panose="05000000000000000000" pitchFamily="2" charset="2"/>
                        <a:buChar char="Ø"/>
                      </a:pPr>
                      <a:r>
                        <a:rPr lang="en-GB" b="1" dirty="0"/>
                        <a:t>Deadline in 22/12/2025</a:t>
                      </a:r>
                    </a:p>
                    <a:p>
                      <a:pPr marL="285750" indent="-285750" algn="l" rtl="0">
                        <a:buFont typeface="Wingdings" panose="05000000000000000000" pitchFamily="2" charset="2"/>
                        <a:buChar char="Ø"/>
                      </a:pPr>
                      <a:r>
                        <a:rPr lang="en-GB" b="1" dirty="0"/>
                        <a:t>Top level security </a:t>
                      </a:r>
                    </a:p>
                    <a:p>
                      <a:pPr marL="285750" indent="-285750" algn="l" rtl="0">
                        <a:buFont typeface="Wingdings" panose="05000000000000000000" pitchFamily="2" charset="2"/>
                        <a:buChar char="Ø"/>
                      </a:pPr>
                      <a:r>
                        <a:rPr lang="en-GB" b="1" dirty="0"/>
                        <a:t>Network </a:t>
                      </a:r>
                      <a:endParaRPr lang="ar-EG" b="1" dirty="0"/>
                    </a:p>
                  </a:txBody>
                  <a:tcPr/>
                </a:tc>
                <a:tc>
                  <a:txBody>
                    <a:bodyPr/>
                    <a:lstStyle/>
                    <a:p>
                      <a:pPr algn="l" rtl="0"/>
                      <a:r>
                        <a:rPr lang="en-GB" b="1" dirty="0">
                          <a:solidFill>
                            <a:schemeClr val="tx1"/>
                          </a:solidFill>
                        </a:rPr>
                        <a:t>Special issues:</a:t>
                      </a:r>
                      <a:endParaRPr lang="ar-SA" b="1" dirty="0">
                        <a:solidFill>
                          <a:schemeClr val="tx1"/>
                        </a:solidFill>
                      </a:endParaRPr>
                    </a:p>
                  </a:txBody>
                  <a:tcPr>
                    <a:solidFill>
                      <a:schemeClr val="accent1">
                        <a:lumMod val="75000"/>
                      </a:schemeClr>
                    </a:solidFill>
                  </a:tcPr>
                </a:tc>
                <a:extLst>
                  <a:ext uri="{0D108BD9-81ED-4DB2-BD59-A6C34878D82A}">
                    <a16:rowId xmlns:a16="http://schemas.microsoft.com/office/drawing/2014/main" val="3184211027"/>
                  </a:ext>
                </a:extLst>
              </a:tr>
            </a:tbl>
          </a:graphicData>
        </a:graphic>
      </p:graphicFrame>
      <p:graphicFrame>
        <p:nvGraphicFramePr>
          <p:cNvPr id="6" name="Table 5">
            <a:extLst>
              <a:ext uri="{FF2B5EF4-FFF2-40B4-BE49-F238E27FC236}">
                <a16:creationId xmlns:a16="http://schemas.microsoft.com/office/drawing/2014/main" id="{2FDF279F-57D9-A65C-28FF-4D22E650FF38}"/>
              </a:ext>
            </a:extLst>
          </p:cNvPr>
          <p:cNvGraphicFramePr>
            <a:graphicFrameLocks noGrp="1"/>
          </p:cNvGraphicFramePr>
          <p:nvPr>
            <p:extLst>
              <p:ext uri="{D42A27DB-BD31-4B8C-83A1-F6EECF244321}">
                <p14:modId xmlns:p14="http://schemas.microsoft.com/office/powerpoint/2010/main" val="4081790578"/>
              </p:ext>
            </p:extLst>
          </p:nvPr>
        </p:nvGraphicFramePr>
        <p:xfrm>
          <a:off x="2033047" y="314237"/>
          <a:ext cx="8125906" cy="365760"/>
        </p:xfrm>
        <a:graphic>
          <a:graphicData uri="http://schemas.openxmlformats.org/drawingml/2006/table">
            <a:tbl>
              <a:tblPr rtl="1" firstRow="1">
                <a:tableStyleId>{21E4AEA4-8DFA-4A89-87EB-49C32662AFE0}</a:tableStyleId>
              </a:tblPr>
              <a:tblGrid>
                <a:gridCol w="8125906">
                  <a:extLst>
                    <a:ext uri="{9D8B030D-6E8A-4147-A177-3AD203B41FA5}">
                      <a16:colId xmlns:a16="http://schemas.microsoft.com/office/drawing/2014/main" val="2923248722"/>
                    </a:ext>
                  </a:extLst>
                </a:gridCol>
              </a:tblGrid>
              <a:tr h="341252">
                <a:tc>
                  <a:txBody>
                    <a:bodyPr/>
                    <a:lstStyle/>
                    <a:p>
                      <a:pPr marL="285750" indent="-285750" algn="l" rtl="0">
                        <a:buFont typeface="Arial" panose="020B0604020202020204" pitchFamily="34" charset="0"/>
                        <a:buChar char="•"/>
                      </a:pPr>
                      <a:r>
                        <a:rPr lang="en-US" dirty="0"/>
                        <a:t>System Request – Pharmacy project</a:t>
                      </a:r>
                      <a:endParaRPr lang="ar-EG" dirty="0"/>
                    </a:p>
                  </a:txBody>
                  <a:tcPr/>
                </a:tc>
                <a:extLst>
                  <a:ext uri="{0D108BD9-81ED-4DB2-BD59-A6C34878D82A}">
                    <a16:rowId xmlns:a16="http://schemas.microsoft.com/office/drawing/2014/main" val="2092649164"/>
                  </a:ext>
                </a:extLst>
              </a:tr>
            </a:tbl>
          </a:graphicData>
        </a:graphic>
      </p:graphicFrame>
      <mc:AlternateContent xmlns:mc="http://schemas.openxmlformats.org/markup-compatibility/2006">
        <mc:Choice xmlns:am3d="http://schemas.microsoft.com/office/drawing/2017/model3d" Requires="am3d">
          <p:graphicFrame>
            <p:nvGraphicFramePr>
              <p:cNvPr id="2" name="3D Model 1" descr="Stack of money">
                <a:extLst>
                  <a:ext uri="{FF2B5EF4-FFF2-40B4-BE49-F238E27FC236}">
                    <a16:creationId xmlns:a16="http://schemas.microsoft.com/office/drawing/2014/main" id="{87CE4D23-A621-D543-D911-9E344ED12528}"/>
                  </a:ext>
                </a:extLst>
              </p:cNvPr>
              <p:cNvGraphicFramePr>
                <a:graphicFrameLocks noChangeAspect="1"/>
              </p:cNvGraphicFramePr>
              <p:nvPr>
                <p:extLst>
                  <p:ext uri="{D42A27DB-BD31-4B8C-83A1-F6EECF244321}">
                    <p14:modId xmlns:p14="http://schemas.microsoft.com/office/powerpoint/2010/main" val="830369227"/>
                  </p:ext>
                </p:extLst>
              </p:nvPr>
            </p:nvGraphicFramePr>
            <p:xfrm>
              <a:off x="546070" y="314237"/>
              <a:ext cx="605474" cy="1433010"/>
            </p:xfrm>
            <a:graphic>
              <a:graphicData uri="http://schemas.microsoft.com/office/drawing/2017/model3d">
                <am3d:model3d r:embed="rId2">
                  <am3d:spPr>
                    <a:xfrm>
                      <a:off x="0" y="0"/>
                      <a:ext cx="605474" cy="1433010"/>
                    </a:xfrm>
                    <a:prstGeom prst="rect">
                      <a:avLst/>
                    </a:prstGeom>
                  </am3d:spPr>
                  <am3d:camera>
                    <am3d:pos x="0" y="0" z="51325734"/>
                    <am3d:up dx="0" dy="36000000" dz="0"/>
                    <am3d:lookAt x="0" y="0" z="0"/>
                    <am3d:perspective fov="2700000"/>
                  </am3d:camera>
                  <am3d:trans>
                    <am3d:meterPerModelUnit n="498134" d="1000000"/>
                    <am3d:preTrans dx="-5049" dy="-1991224" dz="209463"/>
                    <am3d:scale>
                      <am3d:sx n="1000000" d="1000000"/>
                      <am3d:sy n="1000000" d="1000000"/>
                      <am3d:sz n="1000000" d="1000000"/>
                    </am3d:scale>
                    <am3d:rot ax="5400000"/>
                    <am3d:postTrans dx="0" dy="0" dz="0"/>
                  </am3d:trans>
                  <am3d:raster rName="Office3DRenderer" rVer="16.0.8326">
                    <am3d:blip r:embed="rId3"/>
                  </am3d:raster>
                  <am3d:objViewport viewportSz="16270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Stack of money">
                <a:extLst>
                  <a:ext uri="{FF2B5EF4-FFF2-40B4-BE49-F238E27FC236}">
                    <a16:creationId xmlns:a16="http://schemas.microsoft.com/office/drawing/2014/main" id="{87CE4D23-A621-D543-D911-9E344ED12528}"/>
                  </a:ext>
                </a:extLst>
              </p:cNvPr>
              <p:cNvPicPr>
                <a:picLocks noGrp="1" noRot="1" noChangeAspect="1" noMove="1" noResize="1" noEditPoints="1" noAdjustHandles="1" noChangeArrowheads="1" noChangeShapeType="1" noCrop="1"/>
              </p:cNvPicPr>
              <p:nvPr/>
            </p:nvPicPr>
            <p:blipFill>
              <a:blip r:embed="rId3"/>
              <a:stretch>
                <a:fillRect/>
              </a:stretch>
            </p:blipFill>
            <p:spPr>
              <a:xfrm>
                <a:off x="546070" y="314237"/>
                <a:ext cx="605474" cy="143301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US hundred dollar bill">
                <a:extLst>
                  <a:ext uri="{FF2B5EF4-FFF2-40B4-BE49-F238E27FC236}">
                    <a16:creationId xmlns:a16="http://schemas.microsoft.com/office/drawing/2014/main" id="{8D6C59B8-85C2-4708-2745-42DE5A928D00}"/>
                  </a:ext>
                </a:extLst>
              </p:cNvPr>
              <p:cNvGraphicFramePr/>
              <p:nvPr>
                <p:extLst>
                  <p:ext uri="{D42A27DB-BD31-4B8C-83A1-F6EECF244321}">
                    <p14:modId xmlns:p14="http://schemas.microsoft.com/office/powerpoint/2010/main" val="776518123"/>
                  </p:ext>
                </p:extLst>
              </p:nvPr>
            </p:nvGraphicFramePr>
            <p:xfrm>
              <a:off x="10647026" y="584914"/>
              <a:ext cx="1390790" cy="891656"/>
            </p:xfrm>
            <a:graphic>
              <a:graphicData uri="http://schemas.microsoft.com/office/drawing/2017/model3d">
                <am3d:model3d r:embed="rId4">
                  <am3d:spPr>
                    <a:xfrm>
                      <a:off x="0" y="0"/>
                      <a:ext cx="1390790" cy="891656"/>
                    </a:xfrm>
                    <a:prstGeom prst="rect">
                      <a:avLst/>
                    </a:prstGeom>
                  </am3d:spPr>
                  <am3d:camera>
                    <am3d:pos x="0" y="0" z="51449721"/>
                    <am3d:up dx="0" dy="36000000" dz="0"/>
                    <am3d:lookAt x="0" y="0" z="0"/>
                    <am3d:perspective fov="2700000"/>
                  </am3d:camera>
                  <am3d:trans>
                    <am3d:meterPerModelUnit n="528763" d="1000000"/>
                    <am3d:preTrans dx="1349317" dy="-7952852" dz="-613006"/>
                    <am3d:scale>
                      <am3d:sx n="1000000" d="1000000"/>
                      <am3d:sy n="1000000" d="1000000"/>
                      <am3d:sz n="1000000" d="1000000"/>
                    </am3d:scale>
                    <am3d:rot/>
                    <am3d:postTrans dx="0" dy="0" dz="0"/>
                  </am3d:trans>
                  <am3d:raster rName="Office3DRenderer" rVer="16.0.8326">
                    <am3d:blip r:embed="rId5"/>
                  </am3d:raster>
                  <am3d:objViewport viewportSz="16270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US hundred dollar bill">
                <a:extLst>
                  <a:ext uri="{FF2B5EF4-FFF2-40B4-BE49-F238E27FC236}">
                    <a16:creationId xmlns:a16="http://schemas.microsoft.com/office/drawing/2014/main" id="{8D6C59B8-85C2-4708-2745-42DE5A928D00}"/>
                  </a:ext>
                </a:extLst>
              </p:cNvPr>
              <p:cNvPicPr>
                <a:picLocks noGrp="1" noRot="1" noChangeAspect="1" noMove="1" noResize="1" noEditPoints="1" noAdjustHandles="1" noChangeArrowheads="1" noChangeShapeType="1" noCrop="1"/>
              </p:cNvPicPr>
              <p:nvPr/>
            </p:nvPicPr>
            <p:blipFill>
              <a:blip r:embed="rId5"/>
              <a:stretch>
                <a:fillRect/>
              </a:stretch>
            </p:blipFill>
            <p:spPr>
              <a:xfrm>
                <a:off x="10647026" y="584914"/>
                <a:ext cx="1390790" cy="891656"/>
              </a:xfrm>
              <a:prstGeom prst="rect">
                <a:avLst/>
              </a:prstGeom>
            </p:spPr>
          </p:pic>
        </mc:Fallback>
      </mc:AlternateContent>
    </p:spTree>
    <p:extLst>
      <p:ext uri="{BB962C8B-B14F-4D97-AF65-F5344CB8AC3E}">
        <p14:creationId xmlns:p14="http://schemas.microsoft.com/office/powerpoint/2010/main" val="25103412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BD03D-B62B-442A-8D00-D2757726F873}"/>
              </a:ext>
            </a:extLst>
          </p:cNvPr>
          <p:cNvSpPr>
            <a:spLocks noGrp="1"/>
          </p:cNvSpPr>
          <p:nvPr>
            <p:ph type="title"/>
          </p:nvPr>
        </p:nvSpPr>
        <p:spPr/>
        <p:txBody>
          <a:bodyPr/>
          <a:lstStyle/>
          <a:p>
            <a:pPr algn="ctr"/>
            <a:r>
              <a:rPr lang="en-US" sz="3200" dirty="0">
                <a:ln w="0"/>
                <a:solidFill>
                  <a:schemeClr val="accent1"/>
                </a:solidFill>
                <a:effectLst>
                  <a:outerShdw blurRad="38100" dist="25400" dir="5400000" algn="ctr" rotWithShape="0">
                    <a:srgbClr val="6E747A">
                      <a:alpha val="43000"/>
                    </a:srgbClr>
                  </a:outerShdw>
                </a:effectLst>
                <a:latin typeface="Playfair Display" pitchFamily="2" charset="77"/>
              </a:rPr>
              <a:t>Normalization (1NF)</a:t>
            </a:r>
            <a:endParaRPr lang="x-none" sz="3200" dirty="0">
              <a:ln w="0"/>
              <a:solidFill>
                <a:schemeClr val="accent1"/>
              </a:solidFill>
              <a:effectLst>
                <a:outerShdw blurRad="38100" dist="25400" dir="5400000" algn="ctr" rotWithShape="0">
                  <a:srgbClr val="6E747A">
                    <a:alpha val="43000"/>
                  </a:srgbClr>
                </a:outerShdw>
              </a:effectLst>
              <a:latin typeface="Playfair Display" pitchFamily="2" charset="77"/>
            </a:endParaRPr>
          </a:p>
        </p:txBody>
      </p:sp>
      <p:graphicFrame>
        <p:nvGraphicFramePr>
          <p:cNvPr id="6" name="Content Placeholder 3">
            <a:extLst>
              <a:ext uri="{FF2B5EF4-FFF2-40B4-BE49-F238E27FC236}">
                <a16:creationId xmlns:a16="http://schemas.microsoft.com/office/drawing/2014/main" id="{7F013ED3-82A8-7D16-1CE4-39B5EEAA7CC5}"/>
              </a:ext>
            </a:extLst>
          </p:cNvPr>
          <p:cNvGraphicFramePr>
            <a:graphicFrameLocks/>
          </p:cNvGraphicFramePr>
          <p:nvPr>
            <p:extLst>
              <p:ext uri="{D42A27DB-BD31-4B8C-83A1-F6EECF244321}">
                <p14:modId xmlns:p14="http://schemas.microsoft.com/office/powerpoint/2010/main" val="3489419504"/>
              </p:ext>
            </p:extLst>
          </p:nvPr>
        </p:nvGraphicFramePr>
        <p:xfrm>
          <a:off x="2385238" y="948661"/>
          <a:ext cx="8390792" cy="5784809"/>
        </p:xfrm>
        <a:graphic>
          <a:graphicData uri="http://schemas.openxmlformats.org/drawingml/2006/table">
            <a:tbl>
              <a:tblPr firstRow="1" bandRow="1">
                <a:tableStyleId>{69C7853C-536D-4A76-A0AE-DD22124D55A5}</a:tableStyleId>
              </a:tblPr>
              <a:tblGrid>
                <a:gridCol w="1190005">
                  <a:extLst>
                    <a:ext uri="{9D8B030D-6E8A-4147-A177-3AD203B41FA5}">
                      <a16:colId xmlns:a16="http://schemas.microsoft.com/office/drawing/2014/main" val="20000"/>
                    </a:ext>
                  </a:extLst>
                </a:gridCol>
                <a:gridCol w="2292013">
                  <a:extLst>
                    <a:ext uri="{9D8B030D-6E8A-4147-A177-3AD203B41FA5}">
                      <a16:colId xmlns:a16="http://schemas.microsoft.com/office/drawing/2014/main" val="20001"/>
                    </a:ext>
                  </a:extLst>
                </a:gridCol>
                <a:gridCol w="1636258">
                  <a:extLst>
                    <a:ext uri="{9D8B030D-6E8A-4147-A177-3AD203B41FA5}">
                      <a16:colId xmlns:a16="http://schemas.microsoft.com/office/drawing/2014/main" val="3178804713"/>
                    </a:ext>
                  </a:extLst>
                </a:gridCol>
                <a:gridCol w="1636258">
                  <a:extLst>
                    <a:ext uri="{9D8B030D-6E8A-4147-A177-3AD203B41FA5}">
                      <a16:colId xmlns:a16="http://schemas.microsoft.com/office/drawing/2014/main" val="3747096541"/>
                    </a:ext>
                  </a:extLst>
                </a:gridCol>
                <a:gridCol w="1636258">
                  <a:extLst>
                    <a:ext uri="{9D8B030D-6E8A-4147-A177-3AD203B41FA5}">
                      <a16:colId xmlns:a16="http://schemas.microsoft.com/office/drawing/2014/main" val="20002"/>
                    </a:ext>
                  </a:extLst>
                </a:gridCol>
              </a:tblGrid>
              <a:tr h="561421">
                <a:tc>
                  <a:txBody>
                    <a:bodyPr/>
                    <a:lstStyle/>
                    <a:p>
                      <a:pPr algn="l" fontAlgn="base"/>
                      <a:r>
                        <a:rPr lang="en-GB">
                          <a:effectLst/>
                        </a:rPr>
                        <a:t>DoctorID</a:t>
                      </a:r>
                    </a:p>
                  </a:txBody>
                  <a:tcPr marL="30480" marR="30480" marT="60960" marB="60960" anchor="ctr">
                    <a:solidFill>
                      <a:schemeClr val="accent1"/>
                    </a:solidFill>
                  </a:tcPr>
                </a:tc>
                <a:tc>
                  <a:txBody>
                    <a:bodyPr/>
                    <a:lstStyle/>
                    <a:p>
                      <a:pPr algn="l" fontAlgn="base"/>
                      <a:r>
                        <a:rPr lang="en-GB">
                          <a:effectLst/>
                        </a:rPr>
                        <a:t>Name</a:t>
                      </a:r>
                    </a:p>
                  </a:txBody>
                  <a:tcPr marL="30480" marR="30480" marT="60960" marB="60960" anchor="ctr">
                    <a:solidFill>
                      <a:schemeClr val="accent1"/>
                    </a:solidFill>
                  </a:tcPr>
                </a:tc>
                <a:tc>
                  <a:txBody>
                    <a:bodyPr/>
                    <a:lstStyle/>
                    <a:p>
                      <a:pPr algn="l" fontAlgn="base"/>
                      <a:r>
                        <a:rPr lang="en-GB">
                          <a:effectLst/>
                        </a:rPr>
                        <a:t>Speciality</a:t>
                      </a:r>
                    </a:p>
                  </a:txBody>
                  <a:tcPr marL="30480" marR="30480" marT="60960" marB="60960" anchor="ctr">
                    <a:solidFill>
                      <a:schemeClr val="accent1"/>
                    </a:solidFill>
                  </a:tcPr>
                </a:tc>
                <a:tc>
                  <a:txBody>
                    <a:bodyPr/>
                    <a:lstStyle/>
                    <a:p>
                      <a:pPr algn="l" fontAlgn="base"/>
                      <a:r>
                        <a:rPr lang="en-GB">
                          <a:effectLst/>
                        </a:rPr>
                        <a:t>Qualifications</a:t>
                      </a:r>
                    </a:p>
                  </a:txBody>
                  <a:tcPr marL="30480" marR="30480" marT="60960" marB="60960" anchor="ctr">
                    <a:solidFill>
                      <a:schemeClr val="accent1"/>
                    </a:solidFill>
                  </a:tcPr>
                </a:tc>
                <a:tc>
                  <a:txBody>
                    <a:bodyPr/>
                    <a:lstStyle/>
                    <a:p>
                      <a:pPr algn="l" fontAlgn="base"/>
                      <a:r>
                        <a:rPr lang="en-GB">
                          <a:effectLst/>
                        </a:rPr>
                        <a:t>ContactNo</a:t>
                      </a:r>
                    </a:p>
                  </a:txBody>
                  <a:tcPr marL="30480" marR="30480" marT="60960" marB="60960" anchor="ctr">
                    <a:solidFill>
                      <a:schemeClr val="accent1"/>
                    </a:solidFill>
                  </a:tcPr>
                </a:tc>
                <a:extLst>
                  <a:ext uri="{0D108BD9-81ED-4DB2-BD59-A6C34878D82A}">
                    <a16:rowId xmlns:a16="http://schemas.microsoft.com/office/drawing/2014/main" val="10000"/>
                  </a:ext>
                </a:extLst>
              </a:tr>
              <a:tr h="650404">
                <a:tc>
                  <a:txBody>
                    <a:bodyPr/>
                    <a:lstStyle/>
                    <a:p>
                      <a:pPr algn="l" fontAlgn="base"/>
                      <a:r>
                        <a:rPr lang="en-GB">
                          <a:effectLst/>
                        </a:rPr>
                        <a:t>D001</a:t>
                      </a:r>
                    </a:p>
                  </a:txBody>
                  <a:tcPr marL="30480" marR="30480" marT="60960" marB="60960" anchor="ctr">
                    <a:solidFill>
                      <a:schemeClr val="accent1">
                        <a:alpha val="40000"/>
                      </a:schemeClr>
                    </a:solidFill>
                  </a:tcPr>
                </a:tc>
                <a:tc>
                  <a:txBody>
                    <a:bodyPr/>
                    <a:lstStyle/>
                    <a:p>
                      <a:pPr algn="l" fontAlgn="base"/>
                      <a:r>
                        <a:rPr lang="en-GB">
                          <a:effectLst/>
                        </a:rPr>
                        <a:t>Dr. Smith</a:t>
                      </a:r>
                    </a:p>
                  </a:txBody>
                  <a:tcPr marL="30480" marR="30480" marT="60960" marB="60960" anchor="ctr">
                    <a:solidFill>
                      <a:schemeClr val="accent1">
                        <a:alpha val="40000"/>
                      </a:schemeClr>
                    </a:solidFill>
                  </a:tcPr>
                </a:tc>
                <a:tc>
                  <a:txBody>
                    <a:bodyPr/>
                    <a:lstStyle/>
                    <a:p>
                      <a:pPr algn="l" fontAlgn="base"/>
                      <a:r>
                        <a:rPr lang="en-GB">
                          <a:effectLst/>
                        </a:rPr>
                        <a:t>Cardiology</a:t>
                      </a:r>
                    </a:p>
                  </a:txBody>
                  <a:tcPr marL="30480" marR="30480" marT="60960" marB="60960" anchor="ctr">
                    <a:solidFill>
                      <a:schemeClr val="accent1">
                        <a:alpha val="40000"/>
                      </a:schemeClr>
                    </a:solidFill>
                  </a:tcPr>
                </a:tc>
                <a:tc>
                  <a:txBody>
                    <a:bodyPr/>
                    <a:lstStyle/>
                    <a:p>
                      <a:pPr algn="l" fontAlgn="base"/>
                      <a:r>
                        <a:rPr lang="en-GB">
                          <a:effectLst/>
                        </a:rPr>
                        <a:t>MD, FACC</a:t>
                      </a:r>
                    </a:p>
                  </a:txBody>
                  <a:tcPr marL="30480" marR="30480" marT="60960" marB="60960" anchor="ctr">
                    <a:solidFill>
                      <a:schemeClr val="accent1">
                        <a:alpha val="40000"/>
                      </a:schemeClr>
                    </a:solidFill>
                  </a:tcPr>
                </a:tc>
                <a:tc>
                  <a:txBody>
                    <a:bodyPr/>
                    <a:lstStyle/>
                    <a:p>
                      <a:pPr algn="l" fontAlgn="base"/>
                      <a:r>
                        <a:rPr lang="ar-EG">
                          <a:effectLst/>
                        </a:rPr>
                        <a:t>123-456-7890</a:t>
                      </a:r>
                    </a:p>
                  </a:txBody>
                  <a:tcPr marL="30480" marR="30480" marT="60960" marB="60960" anchor="ctr">
                    <a:solidFill>
                      <a:schemeClr val="accent1">
                        <a:alpha val="40000"/>
                      </a:schemeClr>
                    </a:solidFill>
                  </a:tcPr>
                </a:tc>
                <a:extLst>
                  <a:ext uri="{0D108BD9-81ED-4DB2-BD59-A6C34878D82A}">
                    <a16:rowId xmlns:a16="http://schemas.microsoft.com/office/drawing/2014/main" val="10001"/>
                  </a:ext>
                </a:extLst>
              </a:tr>
              <a:tr h="650404">
                <a:tc>
                  <a:txBody>
                    <a:bodyPr/>
                    <a:lstStyle/>
                    <a:p>
                      <a:pPr algn="l" fontAlgn="base"/>
                      <a:r>
                        <a:rPr lang="en-GB">
                          <a:effectLst/>
                        </a:rPr>
                        <a:t>D002</a:t>
                      </a:r>
                    </a:p>
                  </a:txBody>
                  <a:tcPr marL="30480" marR="30480" marT="60960" marB="60960" anchor="ctr">
                    <a:solidFill>
                      <a:schemeClr val="accent1"/>
                    </a:solidFill>
                  </a:tcPr>
                </a:tc>
                <a:tc>
                  <a:txBody>
                    <a:bodyPr/>
                    <a:lstStyle/>
                    <a:p>
                      <a:pPr algn="l" fontAlgn="base"/>
                      <a:r>
                        <a:rPr lang="en-GB">
                          <a:effectLst/>
                        </a:rPr>
                        <a:t>Dr. Johnson</a:t>
                      </a:r>
                    </a:p>
                  </a:txBody>
                  <a:tcPr marL="30480" marR="30480" marT="60960" marB="60960" anchor="ctr">
                    <a:solidFill>
                      <a:schemeClr val="accent1"/>
                    </a:solidFill>
                  </a:tcPr>
                </a:tc>
                <a:tc>
                  <a:txBody>
                    <a:bodyPr/>
                    <a:lstStyle/>
                    <a:p>
                      <a:pPr algn="l" fontAlgn="base"/>
                      <a:r>
                        <a:rPr lang="en-GB">
                          <a:effectLst/>
                        </a:rPr>
                        <a:t>Pediatrics</a:t>
                      </a:r>
                    </a:p>
                  </a:txBody>
                  <a:tcPr marL="30480" marR="30480" marT="60960" marB="60960" anchor="ctr">
                    <a:solidFill>
                      <a:schemeClr val="accent1"/>
                    </a:solidFill>
                  </a:tcPr>
                </a:tc>
                <a:tc>
                  <a:txBody>
                    <a:bodyPr/>
                    <a:lstStyle/>
                    <a:p>
                      <a:pPr algn="l" fontAlgn="base"/>
                      <a:r>
                        <a:rPr lang="en-GB">
                          <a:effectLst/>
                        </a:rPr>
                        <a:t>MD, FAAP</a:t>
                      </a:r>
                    </a:p>
                  </a:txBody>
                  <a:tcPr marL="30480" marR="30480" marT="60960" marB="60960" anchor="ctr">
                    <a:solidFill>
                      <a:schemeClr val="accent1"/>
                    </a:solidFill>
                  </a:tcPr>
                </a:tc>
                <a:tc>
                  <a:txBody>
                    <a:bodyPr/>
                    <a:lstStyle/>
                    <a:p>
                      <a:pPr algn="l" fontAlgn="base"/>
                      <a:r>
                        <a:rPr lang="ar-EG">
                          <a:effectLst/>
                        </a:rPr>
                        <a:t>987-654-3210</a:t>
                      </a:r>
                    </a:p>
                  </a:txBody>
                  <a:tcPr marL="30480" marR="30480" marT="60960" marB="60960" anchor="ctr">
                    <a:solidFill>
                      <a:schemeClr val="accent1"/>
                    </a:solidFill>
                  </a:tcPr>
                </a:tc>
                <a:extLst>
                  <a:ext uri="{0D108BD9-81ED-4DB2-BD59-A6C34878D82A}">
                    <a16:rowId xmlns:a16="http://schemas.microsoft.com/office/drawing/2014/main" val="10002"/>
                  </a:ext>
                </a:extLst>
              </a:tr>
              <a:tr h="650404">
                <a:tc>
                  <a:txBody>
                    <a:bodyPr/>
                    <a:lstStyle/>
                    <a:p>
                      <a:pPr algn="l" fontAlgn="base"/>
                      <a:r>
                        <a:rPr lang="en-GB">
                          <a:effectLst/>
                        </a:rPr>
                        <a:t>D003</a:t>
                      </a:r>
                    </a:p>
                  </a:txBody>
                  <a:tcPr marL="30480" marR="30480" marT="60960" marB="60960" anchor="ctr">
                    <a:solidFill>
                      <a:schemeClr val="accent1">
                        <a:alpha val="40000"/>
                      </a:schemeClr>
                    </a:solidFill>
                  </a:tcPr>
                </a:tc>
                <a:tc>
                  <a:txBody>
                    <a:bodyPr/>
                    <a:lstStyle/>
                    <a:p>
                      <a:pPr algn="l" fontAlgn="base"/>
                      <a:r>
                        <a:rPr lang="en-GB">
                          <a:effectLst/>
                        </a:rPr>
                        <a:t>Dr. Lee</a:t>
                      </a:r>
                    </a:p>
                  </a:txBody>
                  <a:tcPr marL="30480" marR="30480" marT="60960" marB="60960" anchor="ctr">
                    <a:solidFill>
                      <a:schemeClr val="accent1">
                        <a:alpha val="40000"/>
                      </a:schemeClr>
                    </a:solidFill>
                  </a:tcPr>
                </a:tc>
                <a:tc>
                  <a:txBody>
                    <a:bodyPr/>
                    <a:lstStyle/>
                    <a:p>
                      <a:pPr algn="l" fontAlgn="base"/>
                      <a:r>
                        <a:rPr lang="en-GB">
                          <a:effectLst/>
                        </a:rPr>
                        <a:t>Dermatology</a:t>
                      </a:r>
                    </a:p>
                  </a:txBody>
                  <a:tcPr marL="30480" marR="30480" marT="60960" marB="60960" anchor="ctr">
                    <a:solidFill>
                      <a:schemeClr val="accent1">
                        <a:alpha val="40000"/>
                      </a:schemeClr>
                    </a:solidFill>
                  </a:tcPr>
                </a:tc>
                <a:tc>
                  <a:txBody>
                    <a:bodyPr/>
                    <a:lstStyle/>
                    <a:p>
                      <a:pPr algn="l" fontAlgn="base"/>
                      <a:r>
                        <a:rPr lang="en-GB">
                          <a:effectLst/>
                        </a:rPr>
                        <a:t>MD, FAAD</a:t>
                      </a:r>
                    </a:p>
                  </a:txBody>
                  <a:tcPr marL="30480" marR="30480" marT="60960" marB="60960" anchor="ctr">
                    <a:solidFill>
                      <a:schemeClr val="accent1">
                        <a:alpha val="40000"/>
                      </a:schemeClr>
                    </a:solidFill>
                  </a:tcPr>
                </a:tc>
                <a:tc>
                  <a:txBody>
                    <a:bodyPr/>
                    <a:lstStyle/>
                    <a:p>
                      <a:pPr algn="l" fontAlgn="base"/>
                      <a:r>
                        <a:rPr lang="ar-EG">
                          <a:effectLst/>
                        </a:rPr>
                        <a:t>555-123-4567</a:t>
                      </a:r>
                    </a:p>
                  </a:txBody>
                  <a:tcPr marL="30480" marR="30480" marT="60960" marB="60960" anchor="ctr">
                    <a:solidFill>
                      <a:schemeClr val="accent1">
                        <a:alpha val="40000"/>
                      </a:schemeClr>
                    </a:solidFill>
                  </a:tcPr>
                </a:tc>
                <a:extLst>
                  <a:ext uri="{0D108BD9-81ED-4DB2-BD59-A6C34878D82A}">
                    <a16:rowId xmlns:a16="http://schemas.microsoft.com/office/drawing/2014/main" val="10003"/>
                  </a:ext>
                </a:extLst>
              </a:tr>
              <a:tr h="650404">
                <a:tc>
                  <a:txBody>
                    <a:bodyPr/>
                    <a:lstStyle/>
                    <a:p>
                      <a:pPr algn="l" fontAlgn="base"/>
                      <a:r>
                        <a:rPr lang="en-GB">
                          <a:effectLst/>
                        </a:rPr>
                        <a:t>D004</a:t>
                      </a:r>
                    </a:p>
                  </a:txBody>
                  <a:tcPr marL="30480" marR="30480" marT="60960" marB="60960" anchor="ctr">
                    <a:solidFill>
                      <a:schemeClr val="accent1"/>
                    </a:solidFill>
                  </a:tcPr>
                </a:tc>
                <a:tc>
                  <a:txBody>
                    <a:bodyPr/>
                    <a:lstStyle/>
                    <a:p>
                      <a:pPr algn="l" fontAlgn="base"/>
                      <a:r>
                        <a:rPr lang="en-GB">
                          <a:effectLst/>
                        </a:rPr>
                        <a:t>Dr. Brown</a:t>
                      </a:r>
                    </a:p>
                  </a:txBody>
                  <a:tcPr marL="30480" marR="30480" marT="60960" marB="60960" anchor="ctr">
                    <a:solidFill>
                      <a:schemeClr val="accent1"/>
                    </a:solidFill>
                  </a:tcPr>
                </a:tc>
                <a:tc>
                  <a:txBody>
                    <a:bodyPr/>
                    <a:lstStyle/>
                    <a:p>
                      <a:pPr algn="l" fontAlgn="base"/>
                      <a:r>
                        <a:rPr lang="en-GB">
                          <a:effectLst/>
                        </a:rPr>
                        <a:t>Orthopedics</a:t>
                      </a:r>
                    </a:p>
                  </a:txBody>
                  <a:tcPr marL="30480" marR="30480" marT="60960" marB="60960" anchor="ctr">
                    <a:solidFill>
                      <a:schemeClr val="accent1"/>
                    </a:solidFill>
                  </a:tcPr>
                </a:tc>
                <a:tc>
                  <a:txBody>
                    <a:bodyPr/>
                    <a:lstStyle/>
                    <a:p>
                      <a:pPr algn="l" fontAlgn="base"/>
                      <a:r>
                        <a:rPr lang="en-GB">
                          <a:effectLst/>
                        </a:rPr>
                        <a:t>MD, FACS</a:t>
                      </a:r>
                    </a:p>
                  </a:txBody>
                  <a:tcPr marL="30480" marR="30480" marT="60960" marB="60960" anchor="ctr">
                    <a:solidFill>
                      <a:schemeClr val="accent1"/>
                    </a:solidFill>
                  </a:tcPr>
                </a:tc>
                <a:tc>
                  <a:txBody>
                    <a:bodyPr/>
                    <a:lstStyle/>
                    <a:p>
                      <a:pPr algn="l" fontAlgn="base"/>
                      <a:r>
                        <a:rPr lang="ar-EG">
                          <a:effectLst/>
                        </a:rPr>
                        <a:t>888-987-6543</a:t>
                      </a:r>
                    </a:p>
                  </a:txBody>
                  <a:tcPr marL="30480" marR="30480" marT="60960" marB="60960" anchor="ctr">
                    <a:solidFill>
                      <a:schemeClr val="accent1"/>
                    </a:solidFill>
                  </a:tcPr>
                </a:tc>
                <a:extLst>
                  <a:ext uri="{0D108BD9-81ED-4DB2-BD59-A6C34878D82A}">
                    <a16:rowId xmlns:a16="http://schemas.microsoft.com/office/drawing/2014/main" val="10004"/>
                  </a:ext>
                </a:extLst>
              </a:tr>
              <a:tr h="650404">
                <a:tc>
                  <a:txBody>
                    <a:bodyPr/>
                    <a:lstStyle/>
                    <a:p>
                      <a:pPr algn="l" fontAlgn="base"/>
                      <a:r>
                        <a:rPr lang="en-GB">
                          <a:effectLst/>
                        </a:rPr>
                        <a:t>D005</a:t>
                      </a:r>
                    </a:p>
                  </a:txBody>
                  <a:tcPr marL="30480" marR="30480" marT="60960" marB="60960" anchor="ctr">
                    <a:solidFill>
                      <a:schemeClr val="accent1">
                        <a:alpha val="40000"/>
                      </a:schemeClr>
                    </a:solidFill>
                  </a:tcPr>
                </a:tc>
                <a:tc>
                  <a:txBody>
                    <a:bodyPr/>
                    <a:lstStyle/>
                    <a:p>
                      <a:pPr algn="l" fontAlgn="base"/>
                      <a:r>
                        <a:rPr lang="en-GB">
                          <a:effectLst/>
                        </a:rPr>
                        <a:t>Dr. Clark</a:t>
                      </a:r>
                    </a:p>
                  </a:txBody>
                  <a:tcPr marL="30480" marR="30480" marT="60960" marB="60960" anchor="ctr">
                    <a:solidFill>
                      <a:schemeClr val="accent1">
                        <a:alpha val="40000"/>
                      </a:schemeClr>
                    </a:solidFill>
                  </a:tcPr>
                </a:tc>
                <a:tc>
                  <a:txBody>
                    <a:bodyPr/>
                    <a:lstStyle/>
                    <a:p>
                      <a:pPr algn="l" fontAlgn="base"/>
                      <a:r>
                        <a:rPr lang="en-GB">
                          <a:effectLst/>
                        </a:rPr>
                        <a:t>Neurology</a:t>
                      </a:r>
                    </a:p>
                  </a:txBody>
                  <a:tcPr marL="30480" marR="30480" marT="60960" marB="60960" anchor="ctr">
                    <a:solidFill>
                      <a:schemeClr val="accent1">
                        <a:alpha val="40000"/>
                      </a:schemeClr>
                    </a:solidFill>
                  </a:tcPr>
                </a:tc>
                <a:tc>
                  <a:txBody>
                    <a:bodyPr/>
                    <a:lstStyle/>
                    <a:p>
                      <a:pPr algn="l" fontAlgn="base"/>
                      <a:r>
                        <a:rPr lang="en-GB">
                          <a:effectLst/>
                        </a:rPr>
                        <a:t>MD, FAAN</a:t>
                      </a:r>
                    </a:p>
                  </a:txBody>
                  <a:tcPr marL="30480" marR="30480" marT="60960" marB="60960" anchor="ctr">
                    <a:solidFill>
                      <a:schemeClr val="accent1">
                        <a:alpha val="40000"/>
                      </a:schemeClr>
                    </a:solidFill>
                  </a:tcPr>
                </a:tc>
                <a:tc>
                  <a:txBody>
                    <a:bodyPr/>
                    <a:lstStyle/>
                    <a:p>
                      <a:pPr algn="l" fontAlgn="base"/>
                      <a:r>
                        <a:rPr lang="ar-EG">
                          <a:effectLst/>
                        </a:rPr>
                        <a:t>111-222-3333</a:t>
                      </a:r>
                    </a:p>
                  </a:txBody>
                  <a:tcPr marL="30480" marR="30480" marT="60960" marB="60960" anchor="ctr">
                    <a:solidFill>
                      <a:schemeClr val="accent1">
                        <a:alpha val="40000"/>
                      </a:schemeClr>
                    </a:solidFill>
                  </a:tcPr>
                </a:tc>
                <a:extLst>
                  <a:ext uri="{0D108BD9-81ED-4DB2-BD59-A6C34878D82A}">
                    <a16:rowId xmlns:a16="http://schemas.microsoft.com/office/drawing/2014/main" val="10005"/>
                  </a:ext>
                </a:extLst>
              </a:tr>
              <a:tr h="650404">
                <a:tc>
                  <a:txBody>
                    <a:bodyPr/>
                    <a:lstStyle/>
                    <a:p>
                      <a:pPr algn="l" fontAlgn="base"/>
                      <a:r>
                        <a:rPr lang="en-GB">
                          <a:effectLst/>
                        </a:rPr>
                        <a:t>D006</a:t>
                      </a:r>
                    </a:p>
                  </a:txBody>
                  <a:tcPr marL="30480" marR="30480" marT="60960" marB="60960" anchor="ctr">
                    <a:solidFill>
                      <a:schemeClr val="accent1"/>
                    </a:solidFill>
                  </a:tcPr>
                </a:tc>
                <a:tc>
                  <a:txBody>
                    <a:bodyPr/>
                    <a:lstStyle/>
                    <a:p>
                      <a:pPr algn="l" fontAlgn="base"/>
                      <a:r>
                        <a:rPr lang="en-GB">
                          <a:effectLst/>
                        </a:rPr>
                        <a:t>Dr. White</a:t>
                      </a:r>
                    </a:p>
                  </a:txBody>
                  <a:tcPr marL="30480" marR="30480" marT="60960" marB="60960" anchor="ctr">
                    <a:solidFill>
                      <a:schemeClr val="accent1"/>
                    </a:solidFill>
                  </a:tcPr>
                </a:tc>
                <a:tc>
                  <a:txBody>
                    <a:bodyPr/>
                    <a:lstStyle/>
                    <a:p>
                      <a:pPr algn="l" fontAlgn="base"/>
                      <a:r>
                        <a:rPr lang="en-GB">
                          <a:effectLst/>
                        </a:rPr>
                        <a:t>Ophthalmology</a:t>
                      </a:r>
                    </a:p>
                  </a:txBody>
                  <a:tcPr marL="30480" marR="30480" marT="60960" marB="60960" anchor="ctr">
                    <a:solidFill>
                      <a:schemeClr val="accent1"/>
                    </a:solidFill>
                  </a:tcPr>
                </a:tc>
                <a:tc>
                  <a:txBody>
                    <a:bodyPr/>
                    <a:lstStyle/>
                    <a:p>
                      <a:pPr algn="l" fontAlgn="base"/>
                      <a:r>
                        <a:rPr lang="en-GB">
                          <a:effectLst/>
                        </a:rPr>
                        <a:t>MD, FACS</a:t>
                      </a:r>
                    </a:p>
                  </a:txBody>
                  <a:tcPr marL="30480" marR="30480" marT="60960" marB="60960" anchor="ctr">
                    <a:solidFill>
                      <a:schemeClr val="accent1"/>
                    </a:solidFill>
                  </a:tcPr>
                </a:tc>
                <a:tc>
                  <a:txBody>
                    <a:bodyPr/>
                    <a:lstStyle/>
                    <a:p>
                      <a:pPr algn="l" fontAlgn="base"/>
                      <a:r>
                        <a:rPr lang="ar-EG">
                          <a:effectLst/>
                        </a:rPr>
                        <a:t>444-555-6666</a:t>
                      </a:r>
                    </a:p>
                  </a:txBody>
                  <a:tcPr marL="30480" marR="30480" marT="60960" marB="60960" anchor="ctr">
                    <a:solidFill>
                      <a:schemeClr val="accent1"/>
                    </a:solidFill>
                  </a:tcPr>
                </a:tc>
                <a:extLst>
                  <a:ext uri="{0D108BD9-81ED-4DB2-BD59-A6C34878D82A}">
                    <a16:rowId xmlns:a16="http://schemas.microsoft.com/office/drawing/2014/main" val="10006"/>
                  </a:ext>
                </a:extLst>
              </a:tr>
              <a:tr h="650404">
                <a:tc>
                  <a:txBody>
                    <a:bodyPr/>
                    <a:lstStyle/>
                    <a:p>
                      <a:pPr algn="l" fontAlgn="base"/>
                      <a:r>
                        <a:rPr lang="en-GB">
                          <a:effectLst/>
                        </a:rPr>
                        <a:t>D007</a:t>
                      </a:r>
                    </a:p>
                  </a:txBody>
                  <a:tcPr marL="30480" marR="30480" marT="60960" marB="60960" anchor="ctr">
                    <a:solidFill>
                      <a:schemeClr val="accent1">
                        <a:alpha val="40000"/>
                      </a:schemeClr>
                    </a:solidFill>
                  </a:tcPr>
                </a:tc>
                <a:tc>
                  <a:txBody>
                    <a:bodyPr/>
                    <a:lstStyle/>
                    <a:p>
                      <a:pPr algn="l" fontAlgn="base"/>
                      <a:r>
                        <a:rPr lang="en-GB">
                          <a:effectLst/>
                        </a:rPr>
                        <a:t>Dr. Adams</a:t>
                      </a:r>
                    </a:p>
                  </a:txBody>
                  <a:tcPr marL="30480" marR="30480" marT="60960" marB="60960" anchor="ctr">
                    <a:solidFill>
                      <a:schemeClr val="accent1">
                        <a:alpha val="40000"/>
                      </a:schemeClr>
                    </a:solidFill>
                  </a:tcPr>
                </a:tc>
                <a:tc>
                  <a:txBody>
                    <a:bodyPr/>
                    <a:lstStyle/>
                    <a:p>
                      <a:pPr algn="l" fontAlgn="base"/>
                      <a:r>
                        <a:rPr lang="en-GB">
                          <a:effectLst/>
                        </a:rPr>
                        <a:t>Psychiatry</a:t>
                      </a:r>
                    </a:p>
                  </a:txBody>
                  <a:tcPr marL="30480" marR="30480" marT="60960" marB="60960" anchor="ctr">
                    <a:solidFill>
                      <a:schemeClr val="accent1">
                        <a:alpha val="40000"/>
                      </a:schemeClr>
                    </a:solidFill>
                  </a:tcPr>
                </a:tc>
                <a:tc>
                  <a:txBody>
                    <a:bodyPr/>
                    <a:lstStyle/>
                    <a:p>
                      <a:pPr algn="l" fontAlgn="base"/>
                      <a:r>
                        <a:rPr lang="en-GB">
                          <a:effectLst/>
                        </a:rPr>
                        <a:t>MD, DABPN</a:t>
                      </a:r>
                    </a:p>
                  </a:txBody>
                  <a:tcPr marL="30480" marR="30480" marT="60960" marB="60960" anchor="ctr">
                    <a:solidFill>
                      <a:schemeClr val="accent1">
                        <a:alpha val="40000"/>
                      </a:schemeClr>
                    </a:solidFill>
                  </a:tcPr>
                </a:tc>
                <a:tc>
                  <a:txBody>
                    <a:bodyPr/>
                    <a:lstStyle/>
                    <a:p>
                      <a:pPr algn="l" fontAlgn="base"/>
                      <a:r>
                        <a:rPr lang="ar-EG">
                          <a:effectLst/>
                        </a:rPr>
                        <a:t>777-888-9999</a:t>
                      </a:r>
                    </a:p>
                  </a:txBody>
                  <a:tcPr marL="30480" marR="30480" marT="60960" marB="60960" anchor="ctr">
                    <a:solidFill>
                      <a:schemeClr val="accent1">
                        <a:alpha val="40000"/>
                      </a:schemeClr>
                    </a:solidFill>
                  </a:tcPr>
                </a:tc>
                <a:extLst>
                  <a:ext uri="{0D108BD9-81ED-4DB2-BD59-A6C34878D82A}">
                    <a16:rowId xmlns:a16="http://schemas.microsoft.com/office/drawing/2014/main" val="10007"/>
                  </a:ext>
                </a:extLst>
              </a:tr>
              <a:tr h="650404">
                <a:tc>
                  <a:txBody>
                    <a:bodyPr/>
                    <a:lstStyle/>
                    <a:p>
                      <a:pPr algn="l" fontAlgn="base"/>
                      <a:r>
                        <a:rPr lang="en-GB">
                          <a:effectLst/>
                        </a:rPr>
                        <a:t>D008</a:t>
                      </a:r>
                    </a:p>
                  </a:txBody>
                  <a:tcPr marL="30480" marR="30480" marT="60960" marB="60960" anchor="ctr">
                    <a:solidFill>
                      <a:schemeClr val="accent1"/>
                    </a:solidFill>
                  </a:tcPr>
                </a:tc>
                <a:tc>
                  <a:txBody>
                    <a:bodyPr/>
                    <a:lstStyle/>
                    <a:p>
                      <a:pPr algn="l" fontAlgn="base"/>
                      <a:r>
                        <a:rPr lang="en-GB">
                          <a:effectLst/>
                        </a:rPr>
                        <a:t>Dr. Hall</a:t>
                      </a:r>
                    </a:p>
                  </a:txBody>
                  <a:tcPr marL="30480" marR="30480" marT="60960" marB="60960" anchor="ctr">
                    <a:solidFill>
                      <a:schemeClr val="accent1"/>
                    </a:solidFill>
                  </a:tcPr>
                </a:tc>
                <a:tc>
                  <a:txBody>
                    <a:bodyPr/>
                    <a:lstStyle/>
                    <a:p>
                      <a:pPr algn="l" fontAlgn="base"/>
                      <a:r>
                        <a:rPr lang="en-GB">
                          <a:effectLst/>
                        </a:rPr>
                        <a:t>Gastroenterology</a:t>
                      </a:r>
                    </a:p>
                  </a:txBody>
                  <a:tcPr marL="30480" marR="30480" marT="60960" marB="60960" anchor="ctr">
                    <a:solidFill>
                      <a:schemeClr val="accent1"/>
                    </a:solidFill>
                  </a:tcPr>
                </a:tc>
                <a:tc>
                  <a:txBody>
                    <a:bodyPr/>
                    <a:lstStyle/>
                    <a:p>
                      <a:pPr algn="l" fontAlgn="base"/>
                      <a:r>
                        <a:rPr lang="en-GB">
                          <a:effectLst/>
                        </a:rPr>
                        <a:t>MD, FACG</a:t>
                      </a:r>
                    </a:p>
                  </a:txBody>
                  <a:tcPr marL="30480" marR="30480" marT="60960" marB="60960" anchor="ctr">
                    <a:solidFill>
                      <a:schemeClr val="accent1"/>
                    </a:solidFill>
                  </a:tcPr>
                </a:tc>
                <a:tc>
                  <a:txBody>
                    <a:bodyPr/>
                    <a:lstStyle/>
                    <a:p>
                      <a:pPr algn="l" fontAlgn="base"/>
                      <a:r>
                        <a:rPr lang="ar-EG" dirty="0">
                          <a:effectLst/>
                        </a:rPr>
                        <a:t>333-444-5555</a:t>
                      </a:r>
                    </a:p>
                  </a:txBody>
                  <a:tcPr marL="30480" marR="30480" marT="60960" marB="60960" anchor="ctr">
                    <a:solidFill>
                      <a:schemeClr val="accent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260516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BD03D-B62B-442A-8D00-D2757726F873}"/>
              </a:ext>
            </a:extLst>
          </p:cNvPr>
          <p:cNvSpPr>
            <a:spLocks noGrp="1"/>
          </p:cNvSpPr>
          <p:nvPr>
            <p:ph type="title"/>
          </p:nvPr>
        </p:nvSpPr>
        <p:spPr/>
        <p:txBody>
          <a:bodyPr/>
          <a:lstStyle/>
          <a:p>
            <a:pPr algn="ctr"/>
            <a:r>
              <a:rPr lang="en-US" sz="3200" dirty="0">
                <a:ln w="0"/>
                <a:solidFill>
                  <a:schemeClr val="accent1"/>
                </a:solidFill>
                <a:effectLst>
                  <a:outerShdw blurRad="38100" dist="25400" dir="5400000" algn="ctr" rotWithShape="0">
                    <a:srgbClr val="6E747A">
                      <a:alpha val="43000"/>
                    </a:srgbClr>
                  </a:outerShdw>
                </a:effectLst>
                <a:latin typeface="Playfair Display" pitchFamily="2" charset="77"/>
              </a:rPr>
              <a:t>Normalization (2NF)</a:t>
            </a:r>
            <a:endParaRPr lang="x-none" sz="3200" dirty="0">
              <a:ln w="0"/>
              <a:solidFill>
                <a:schemeClr val="accent1"/>
              </a:solidFill>
              <a:effectLst>
                <a:outerShdw blurRad="38100" dist="25400" dir="5400000" algn="ctr" rotWithShape="0">
                  <a:srgbClr val="6E747A">
                    <a:alpha val="43000"/>
                  </a:srgbClr>
                </a:outerShdw>
              </a:effectLst>
              <a:latin typeface="Playfair Display" pitchFamily="2" charset="77"/>
            </a:endParaRPr>
          </a:p>
        </p:txBody>
      </p:sp>
      <p:graphicFrame>
        <p:nvGraphicFramePr>
          <p:cNvPr id="7" name="Content Placeholder 3">
            <a:extLst>
              <a:ext uri="{FF2B5EF4-FFF2-40B4-BE49-F238E27FC236}">
                <a16:creationId xmlns:a16="http://schemas.microsoft.com/office/drawing/2014/main" id="{44F9E394-2E62-D0FB-866E-ADB65635367F}"/>
              </a:ext>
            </a:extLst>
          </p:cNvPr>
          <p:cNvGraphicFramePr>
            <a:graphicFrameLocks/>
          </p:cNvGraphicFramePr>
          <p:nvPr>
            <p:extLst>
              <p:ext uri="{D42A27DB-BD31-4B8C-83A1-F6EECF244321}">
                <p14:modId xmlns:p14="http://schemas.microsoft.com/office/powerpoint/2010/main" val="4077334853"/>
              </p:ext>
            </p:extLst>
          </p:nvPr>
        </p:nvGraphicFramePr>
        <p:xfrm>
          <a:off x="460836" y="990739"/>
          <a:ext cx="4866313" cy="5618406"/>
        </p:xfrm>
        <a:graphic>
          <a:graphicData uri="http://schemas.openxmlformats.org/drawingml/2006/table">
            <a:tbl>
              <a:tblPr firstRow="1" bandRow="1">
                <a:tableStyleId>{69C7853C-536D-4A76-A0AE-DD22124D55A5}</a:tableStyleId>
              </a:tblPr>
              <a:tblGrid>
                <a:gridCol w="1131423">
                  <a:extLst>
                    <a:ext uri="{9D8B030D-6E8A-4147-A177-3AD203B41FA5}">
                      <a16:colId xmlns:a16="http://schemas.microsoft.com/office/drawing/2014/main" val="20000"/>
                    </a:ext>
                  </a:extLst>
                </a:gridCol>
                <a:gridCol w="2179182">
                  <a:extLst>
                    <a:ext uri="{9D8B030D-6E8A-4147-A177-3AD203B41FA5}">
                      <a16:colId xmlns:a16="http://schemas.microsoft.com/office/drawing/2014/main" val="20001"/>
                    </a:ext>
                  </a:extLst>
                </a:gridCol>
                <a:gridCol w="1555708">
                  <a:extLst>
                    <a:ext uri="{9D8B030D-6E8A-4147-A177-3AD203B41FA5}">
                      <a16:colId xmlns:a16="http://schemas.microsoft.com/office/drawing/2014/main" val="3178804713"/>
                    </a:ext>
                  </a:extLst>
                </a:gridCol>
              </a:tblGrid>
              <a:tr h="630101">
                <a:tc>
                  <a:txBody>
                    <a:bodyPr/>
                    <a:lstStyle/>
                    <a:p>
                      <a:pPr algn="l" fontAlgn="base"/>
                      <a:r>
                        <a:rPr lang="en-GB">
                          <a:effectLst/>
                        </a:rPr>
                        <a:t>DoctorID</a:t>
                      </a:r>
                    </a:p>
                  </a:txBody>
                  <a:tcPr marL="30480" marR="30480" marT="60960" marB="60960" anchor="ctr">
                    <a:solidFill>
                      <a:schemeClr val="accent1"/>
                    </a:solidFill>
                  </a:tcPr>
                </a:tc>
                <a:tc>
                  <a:txBody>
                    <a:bodyPr/>
                    <a:lstStyle/>
                    <a:p>
                      <a:pPr algn="l" fontAlgn="base"/>
                      <a:r>
                        <a:rPr lang="en-GB">
                          <a:effectLst/>
                        </a:rPr>
                        <a:t>Speciality</a:t>
                      </a:r>
                    </a:p>
                  </a:txBody>
                  <a:tcPr marL="30480" marR="30480" marT="60960" marB="60960" anchor="ctr">
                    <a:solidFill>
                      <a:schemeClr val="accent1"/>
                    </a:solidFill>
                  </a:tcPr>
                </a:tc>
                <a:tc>
                  <a:txBody>
                    <a:bodyPr/>
                    <a:lstStyle/>
                    <a:p>
                      <a:pPr algn="l" fontAlgn="base"/>
                      <a:r>
                        <a:rPr lang="en-GB">
                          <a:effectLst/>
                        </a:rPr>
                        <a:t>Qualifications</a:t>
                      </a:r>
                    </a:p>
                  </a:txBody>
                  <a:tcPr marL="30480" marR="30480" marT="60960" marB="60960" anchor="ctr">
                    <a:solidFill>
                      <a:schemeClr val="accent1"/>
                    </a:solidFill>
                  </a:tcPr>
                </a:tc>
                <a:extLst>
                  <a:ext uri="{0D108BD9-81ED-4DB2-BD59-A6C34878D82A}">
                    <a16:rowId xmlns:a16="http://schemas.microsoft.com/office/drawing/2014/main" val="10000"/>
                  </a:ext>
                </a:extLst>
              </a:tr>
              <a:tr h="544206">
                <a:tc>
                  <a:txBody>
                    <a:bodyPr/>
                    <a:lstStyle/>
                    <a:p>
                      <a:pPr algn="l" fontAlgn="base"/>
                      <a:r>
                        <a:rPr lang="en-GB">
                          <a:effectLst/>
                        </a:rPr>
                        <a:t>D001</a:t>
                      </a:r>
                    </a:p>
                  </a:txBody>
                  <a:tcPr marL="30480" marR="30480" marT="60960" marB="60960" anchor="ctr">
                    <a:solidFill>
                      <a:schemeClr val="accent1">
                        <a:alpha val="40000"/>
                      </a:schemeClr>
                    </a:solidFill>
                  </a:tcPr>
                </a:tc>
                <a:tc>
                  <a:txBody>
                    <a:bodyPr/>
                    <a:lstStyle/>
                    <a:p>
                      <a:pPr algn="l" fontAlgn="base"/>
                      <a:r>
                        <a:rPr lang="en-GB">
                          <a:effectLst/>
                        </a:rPr>
                        <a:t>Cardiology</a:t>
                      </a:r>
                    </a:p>
                  </a:txBody>
                  <a:tcPr marL="30480" marR="30480" marT="60960" marB="60960" anchor="ctr">
                    <a:solidFill>
                      <a:schemeClr val="accent1">
                        <a:alpha val="40000"/>
                      </a:schemeClr>
                    </a:solidFill>
                  </a:tcPr>
                </a:tc>
                <a:tc>
                  <a:txBody>
                    <a:bodyPr/>
                    <a:lstStyle/>
                    <a:p>
                      <a:pPr algn="l" fontAlgn="base"/>
                      <a:r>
                        <a:rPr lang="en-GB">
                          <a:effectLst/>
                        </a:rPr>
                        <a:t>MD, FACC</a:t>
                      </a:r>
                    </a:p>
                  </a:txBody>
                  <a:tcPr marL="30480" marR="30480" marT="60960" marB="60960" anchor="ctr">
                    <a:solidFill>
                      <a:schemeClr val="accent1">
                        <a:alpha val="40000"/>
                      </a:schemeClr>
                    </a:solidFill>
                  </a:tcPr>
                </a:tc>
                <a:extLst>
                  <a:ext uri="{0D108BD9-81ED-4DB2-BD59-A6C34878D82A}">
                    <a16:rowId xmlns:a16="http://schemas.microsoft.com/office/drawing/2014/main" val="10001"/>
                  </a:ext>
                </a:extLst>
              </a:tr>
              <a:tr h="544206">
                <a:tc>
                  <a:txBody>
                    <a:bodyPr/>
                    <a:lstStyle/>
                    <a:p>
                      <a:pPr algn="l" fontAlgn="base"/>
                      <a:r>
                        <a:rPr lang="en-GB">
                          <a:effectLst/>
                        </a:rPr>
                        <a:t>D002</a:t>
                      </a:r>
                    </a:p>
                  </a:txBody>
                  <a:tcPr marL="30480" marR="30480" marT="60960" marB="60960" anchor="ctr">
                    <a:solidFill>
                      <a:schemeClr val="accent1"/>
                    </a:solidFill>
                  </a:tcPr>
                </a:tc>
                <a:tc>
                  <a:txBody>
                    <a:bodyPr/>
                    <a:lstStyle/>
                    <a:p>
                      <a:pPr algn="l" fontAlgn="base"/>
                      <a:r>
                        <a:rPr lang="en-GB">
                          <a:effectLst/>
                        </a:rPr>
                        <a:t>Pediatrics</a:t>
                      </a:r>
                    </a:p>
                  </a:txBody>
                  <a:tcPr marL="30480" marR="30480" marT="60960" marB="60960" anchor="ctr">
                    <a:solidFill>
                      <a:schemeClr val="accent1"/>
                    </a:solidFill>
                  </a:tcPr>
                </a:tc>
                <a:tc>
                  <a:txBody>
                    <a:bodyPr/>
                    <a:lstStyle/>
                    <a:p>
                      <a:pPr algn="l" fontAlgn="base"/>
                      <a:r>
                        <a:rPr lang="en-GB">
                          <a:effectLst/>
                        </a:rPr>
                        <a:t>MD, FAAP</a:t>
                      </a:r>
                    </a:p>
                  </a:txBody>
                  <a:tcPr marL="30480" marR="30480" marT="60960" marB="60960" anchor="ctr">
                    <a:solidFill>
                      <a:schemeClr val="accent1"/>
                    </a:solidFill>
                  </a:tcPr>
                </a:tc>
                <a:extLst>
                  <a:ext uri="{0D108BD9-81ED-4DB2-BD59-A6C34878D82A}">
                    <a16:rowId xmlns:a16="http://schemas.microsoft.com/office/drawing/2014/main" val="10002"/>
                  </a:ext>
                </a:extLst>
              </a:tr>
              <a:tr h="630101">
                <a:tc>
                  <a:txBody>
                    <a:bodyPr/>
                    <a:lstStyle/>
                    <a:p>
                      <a:pPr algn="l" fontAlgn="base"/>
                      <a:r>
                        <a:rPr lang="en-GB">
                          <a:effectLst/>
                        </a:rPr>
                        <a:t>D003</a:t>
                      </a:r>
                    </a:p>
                  </a:txBody>
                  <a:tcPr marL="30480" marR="30480" marT="60960" marB="60960" anchor="ctr">
                    <a:solidFill>
                      <a:schemeClr val="accent1">
                        <a:alpha val="40000"/>
                      </a:schemeClr>
                    </a:solidFill>
                  </a:tcPr>
                </a:tc>
                <a:tc>
                  <a:txBody>
                    <a:bodyPr/>
                    <a:lstStyle/>
                    <a:p>
                      <a:pPr algn="l" fontAlgn="base"/>
                      <a:r>
                        <a:rPr lang="en-GB">
                          <a:effectLst/>
                        </a:rPr>
                        <a:t>Dermatology</a:t>
                      </a:r>
                    </a:p>
                  </a:txBody>
                  <a:tcPr marL="30480" marR="30480" marT="60960" marB="60960" anchor="ctr">
                    <a:solidFill>
                      <a:schemeClr val="accent1">
                        <a:alpha val="40000"/>
                      </a:schemeClr>
                    </a:solidFill>
                  </a:tcPr>
                </a:tc>
                <a:tc>
                  <a:txBody>
                    <a:bodyPr/>
                    <a:lstStyle/>
                    <a:p>
                      <a:pPr algn="l" fontAlgn="base"/>
                      <a:r>
                        <a:rPr lang="en-GB">
                          <a:effectLst/>
                        </a:rPr>
                        <a:t>MD, FAAD</a:t>
                      </a:r>
                    </a:p>
                  </a:txBody>
                  <a:tcPr marL="30480" marR="30480" marT="60960" marB="60960" anchor="ctr">
                    <a:solidFill>
                      <a:schemeClr val="accent1">
                        <a:alpha val="40000"/>
                      </a:schemeClr>
                    </a:solidFill>
                  </a:tcPr>
                </a:tc>
                <a:extLst>
                  <a:ext uri="{0D108BD9-81ED-4DB2-BD59-A6C34878D82A}">
                    <a16:rowId xmlns:a16="http://schemas.microsoft.com/office/drawing/2014/main" val="10003"/>
                  </a:ext>
                </a:extLst>
              </a:tr>
              <a:tr h="595959">
                <a:tc>
                  <a:txBody>
                    <a:bodyPr/>
                    <a:lstStyle/>
                    <a:p>
                      <a:pPr algn="l" fontAlgn="base"/>
                      <a:r>
                        <a:rPr lang="en-GB">
                          <a:effectLst/>
                        </a:rPr>
                        <a:t>D004</a:t>
                      </a:r>
                    </a:p>
                  </a:txBody>
                  <a:tcPr marL="30480" marR="30480" marT="60960" marB="60960" anchor="ctr">
                    <a:solidFill>
                      <a:schemeClr val="accent1"/>
                    </a:solidFill>
                  </a:tcPr>
                </a:tc>
                <a:tc>
                  <a:txBody>
                    <a:bodyPr/>
                    <a:lstStyle/>
                    <a:p>
                      <a:pPr algn="l" fontAlgn="base"/>
                      <a:r>
                        <a:rPr lang="en-GB">
                          <a:effectLst/>
                        </a:rPr>
                        <a:t>Orthopedics</a:t>
                      </a:r>
                    </a:p>
                  </a:txBody>
                  <a:tcPr marL="30480" marR="30480" marT="60960" marB="60960" anchor="ctr">
                    <a:solidFill>
                      <a:schemeClr val="accent1"/>
                    </a:solidFill>
                  </a:tcPr>
                </a:tc>
                <a:tc>
                  <a:txBody>
                    <a:bodyPr/>
                    <a:lstStyle/>
                    <a:p>
                      <a:pPr algn="l" fontAlgn="base"/>
                      <a:r>
                        <a:rPr lang="en-GB">
                          <a:effectLst/>
                        </a:rPr>
                        <a:t>MD, FACS</a:t>
                      </a:r>
                    </a:p>
                  </a:txBody>
                  <a:tcPr marL="30480" marR="30480" marT="60960" marB="60960" anchor="ctr">
                    <a:solidFill>
                      <a:schemeClr val="accent1"/>
                    </a:solidFill>
                  </a:tcPr>
                </a:tc>
                <a:extLst>
                  <a:ext uri="{0D108BD9-81ED-4DB2-BD59-A6C34878D82A}">
                    <a16:rowId xmlns:a16="http://schemas.microsoft.com/office/drawing/2014/main" val="10004"/>
                  </a:ext>
                </a:extLst>
              </a:tr>
              <a:tr h="544206">
                <a:tc>
                  <a:txBody>
                    <a:bodyPr/>
                    <a:lstStyle/>
                    <a:p>
                      <a:pPr algn="l" fontAlgn="base"/>
                      <a:r>
                        <a:rPr lang="en-GB">
                          <a:effectLst/>
                        </a:rPr>
                        <a:t>D005</a:t>
                      </a:r>
                    </a:p>
                  </a:txBody>
                  <a:tcPr marL="30480" marR="30480" marT="60960" marB="60960" anchor="ctr">
                    <a:solidFill>
                      <a:schemeClr val="accent1">
                        <a:alpha val="40000"/>
                      </a:schemeClr>
                    </a:solidFill>
                  </a:tcPr>
                </a:tc>
                <a:tc>
                  <a:txBody>
                    <a:bodyPr/>
                    <a:lstStyle/>
                    <a:p>
                      <a:pPr algn="l" fontAlgn="base"/>
                      <a:r>
                        <a:rPr lang="en-GB">
                          <a:effectLst/>
                        </a:rPr>
                        <a:t>Neurology</a:t>
                      </a:r>
                    </a:p>
                  </a:txBody>
                  <a:tcPr marL="30480" marR="30480" marT="60960" marB="60960" anchor="ctr">
                    <a:solidFill>
                      <a:schemeClr val="accent1">
                        <a:alpha val="40000"/>
                      </a:schemeClr>
                    </a:solidFill>
                  </a:tcPr>
                </a:tc>
                <a:tc>
                  <a:txBody>
                    <a:bodyPr/>
                    <a:lstStyle/>
                    <a:p>
                      <a:pPr algn="l" fontAlgn="base"/>
                      <a:r>
                        <a:rPr lang="en-GB">
                          <a:effectLst/>
                        </a:rPr>
                        <a:t>MD, FAAN</a:t>
                      </a:r>
                    </a:p>
                  </a:txBody>
                  <a:tcPr marL="30480" marR="30480" marT="60960" marB="60960" anchor="ctr">
                    <a:solidFill>
                      <a:schemeClr val="accent1">
                        <a:alpha val="40000"/>
                      </a:schemeClr>
                    </a:solidFill>
                  </a:tcPr>
                </a:tc>
                <a:extLst>
                  <a:ext uri="{0D108BD9-81ED-4DB2-BD59-A6C34878D82A}">
                    <a16:rowId xmlns:a16="http://schemas.microsoft.com/office/drawing/2014/main" val="10005"/>
                  </a:ext>
                </a:extLst>
              </a:tr>
              <a:tr h="766834">
                <a:tc>
                  <a:txBody>
                    <a:bodyPr/>
                    <a:lstStyle/>
                    <a:p>
                      <a:pPr algn="l" fontAlgn="base"/>
                      <a:r>
                        <a:rPr lang="en-GB">
                          <a:effectLst/>
                        </a:rPr>
                        <a:t>D006</a:t>
                      </a:r>
                    </a:p>
                  </a:txBody>
                  <a:tcPr marL="30480" marR="30480" marT="60960" marB="60960" anchor="ctr">
                    <a:solidFill>
                      <a:schemeClr val="accent1"/>
                    </a:solidFill>
                  </a:tcPr>
                </a:tc>
                <a:tc>
                  <a:txBody>
                    <a:bodyPr/>
                    <a:lstStyle/>
                    <a:p>
                      <a:pPr algn="l" fontAlgn="base"/>
                      <a:r>
                        <a:rPr lang="en-GB">
                          <a:effectLst/>
                        </a:rPr>
                        <a:t>Ophthalmology</a:t>
                      </a:r>
                    </a:p>
                  </a:txBody>
                  <a:tcPr marL="30480" marR="30480" marT="60960" marB="60960" anchor="ctr">
                    <a:solidFill>
                      <a:schemeClr val="accent1"/>
                    </a:solidFill>
                  </a:tcPr>
                </a:tc>
                <a:tc>
                  <a:txBody>
                    <a:bodyPr/>
                    <a:lstStyle/>
                    <a:p>
                      <a:pPr algn="l" fontAlgn="base"/>
                      <a:r>
                        <a:rPr lang="en-GB">
                          <a:effectLst/>
                        </a:rPr>
                        <a:t>MD, FACS</a:t>
                      </a:r>
                    </a:p>
                  </a:txBody>
                  <a:tcPr marL="30480" marR="30480" marT="60960" marB="60960" anchor="ctr">
                    <a:solidFill>
                      <a:schemeClr val="accent1"/>
                    </a:solidFill>
                  </a:tcPr>
                </a:tc>
                <a:extLst>
                  <a:ext uri="{0D108BD9-81ED-4DB2-BD59-A6C34878D82A}">
                    <a16:rowId xmlns:a16="http://schemas.microsoft.com/office/drawing/2014/main" val="10006"/>
                  </a:ext>
                </a:extLst>
              </a:tr>
              <a:tr h="595959">
                <a:tc>
                  <a:txBody>
                    <a:bodyPr/>
                    <a:lstStyle/>
                    <a:p>
                      <a:pPr algn="l" fontAlgn="base"/>
                      <a:r>
                        <a:rPr lang="en-GB">
                          <a:effectLst/>
                        </a:rPr>
                        <a:t>D007</a:t>
                      </a:r>
                    </a:p>
                  </a:txBody>
                  <a:tcPr marL="30480" marR="30480" marT="60960" marB="60960" anchor="ctr">
                    <a:solidFill>
                      <a:schemeClr val="accent1">
                        <a:alpha val="40000"/>
                      </a:schemeClr>
                    </a:solidFill>
                  </a:tcPr>
                </a:tc>
                <a:tc>
                  <a:txBody>
                    <a:bodyPr/>
                    <a:lstStyle/>
                    <a:p>
                      <a:pPr algn="l" fontAlgn="base"/>
                      <a:r>
                        <a:rPr lang="en-GB">
                          <a:effectLst/>
                        </a:rPr>
                        <a:t>Psychiatry</a:t>
                      </a:r>
                    </a:p>
                  </a:txBody>
                  <a:tcPr marL="30480" marR="30480" marT="60960" marB="60960" anchor="ctr">
                    <a:solidFill>
                      <a:schemeClr val="accent1">
                        <a:alpha val="40000"/>
                      </a:schemeClr>
                    </a:solidFill>
                  </a:tcPr>
                </a:tc>
                <a:tc>
                  <a:txBody>
                    <a:bodyPr/>
                    <a:lstStyle/>
                    <a:p>
                      <a:pPr algn="l" fontAlgn="base"/>
                      <a:r>
                        <a:rPr lang="en-GB">
                          <a:effectLst/>
                        </a:rPr>
                        <a:t>MD, DABPN</a:t>
                      </a:r>
                    </a:p>
                  </a:txBody>
                  <a:tcPr marL="30480" marR="30480" marT="60960" marB="60960" anchor="ctr">
                    <a:solidFill>
                      <a:schemeClr val="accent1">
                        <a:alpha val="40000"/>
                      </a:schemeClr>
                    </a:solidFill>
                  </a:tcPr>
                </a:tc>
                <a:extLst>
                  <a:ext uri="{0D108BD9-81ED-4DB2-BD59-A6C34878D82A}">
                    <a16:rowId xmlns:a16="http://schemas.microsoft.com/office/drawing/2014/main" val="10007"/>
                  </a:ext>
                </a:extLst>
              </a:tr>
              <a:tr h="766834">
                <a:tc>
                  <a:txBody>
                    <a:bodyPr/>
                    <a:lstStyle/>
                    <a:p>
                      <a:pPr algn="l" fontAlgn="base"/>
                      <a:r>
                        <a:rPr lang="en-GB">
                          <a:effectLst/>
                        </a:rPr>
                        <a:t>D008</a:t>
                      </a:r>
                    </a:p>
                  </a:txBody>
                  <a:tcPr marL="30480" marR="30480" marT="60960" marB="60960" anchor="ctr">
                    <a:solidFill>
                      <a:schemeClr val="accent1"/>
                    </a:solidFill>
                  </a:tcPr>
                </a:tc>
                <a:tc>
                  <a:txBody>
                    <a:bodyPr/>
                    <a:lstStyle/>
                    <a:p>
                      <a:pPr algn="l" fontAlgn="base"/>
                      <a:r>
                        <a:rPr lang="en-GB">
                          <a:effectLst/>
                        </a:rPr>
                        <a:t>Gastroenterology</a:t>
                      </a:r>
                    </a:p>
                  </a:txBody>
                  <a:tcPr marL="30480" marR="30480" marT="60960" marB="60960" anchor="ctr">
                    <a:solidFill>
                      <a:schemeClr val="accent1"/>
                    </a:solidFill>
                  </a:tcPr>
                </a:tc>
                <a:tc>
                  <a:txBody>
                    <a:bodyPr/>
                    <a:lstStyle/>
                    <a:p>
                      <a:pPr algn="l" fontAlgn="base"/>
                      <a:r>
                        <a:rPr lang="en-GB" dirty="0">
                          <a:effectLst/>
                        </a:rPr>
                        <a:t>MD, FACG</a:t>
                      </a:r>
                    </a:p>
                  </a:txBody>
                  <a:tcPr marL="30480" marR="30480" marT="60960" marB="60960" anchor="ctr">
                    <a:solidFill>
                      <a:schemeClr val="accent1"/>
                    </a:solidFill>
                  </a:tcPr>
                </a:tc>
                <a:extLst>
                  <a:ext uri="{0D108BD9-81ED-4DB2-BD59-A6C34878D82A}">
                    <a16:rowId xmlns:a16="http://schemas.microsoft.com/office/drawing/2014/main" val="10008"/>
                  </a:ext>
                </a:extLst>
              </a:tr>
            </a:tbl>
          </a:graphicData>
        </a:graphic>
      </p:graphicFrame>
      <p:graphicFrame>
        <p:nvGraphicFramePr>
          <p:cNvPr id="8" name="Content Placeholder 3">
            <a:extLst>
              <a:ext uri="{FF2B5EF4-FFF2-40B4-BE49-F238E27FC236}">
                <a16:creationId xmlns:a16="http://schemas.microsoft.com/office/drawing/2014/main" id="{3DBDA5EA-7AB8-3FC8-CAD4-BD9FD5CAADF0}"/>
              </a:ext>
            </a:extLst>
          </p:cNvPr>
          <p:cNvGraphicFramePr>
            <a:graphicFrameLocks/>
          </p:cNvGraphicFramePr>
          <p:nvPr>
            <p:extLst>
              <p:ext uri="{D42A27DB-BD31-4B8C-83A1-F6EECF244321}">
                <p14:modId xmlns:p14="http://schemas.microsoft.com/office/powerpoint/2010/main" val="2554779685"/>
              </p:ext>
            </p:extLst>
          </p:nvPr>
        </p:nvGraphicFramePr>
        <p:xfrm>
          <a:off x="6882856" y="990740"/>
          <a:ext cx="4992768" cy="5618407"/>
        </p:xfrm>
        <a:graphic>
          <a:graphicData uri="http://schemas.openxmlformats.org/drawingml/2006/table">
            <a:tbl>
              <a:tblPr firstRow="1" bandRow="1">
                <a:tableStyleId>{69C7853C-536D-4A76-A0AE-DD22124D55A5}</a:tableStyleId>
              </a:tblPr>
              <a:tblGrid>
                <a:gridCol w="1160824">
                  <a:extLst>
                    <a:ext uri="{9D8B030D-6E8A-4147-A177-3AD203B41FA5}">
                      <a16:colId xmlns:a16="http://schemas.microsoft.com/office/drawing/2014/main" val="20000"/>
                    </a:ext>
                  </a:extLst>
                </a:gridCol>
                <a:gridCol w="2235809">
                  <a:extLst>
                    <a:ext uri="{9D8B030D-6E8A-4147-A177-3AD203B41FA5}">
                      <a16:colId xmlns:a16="http://schemas.microsoft.com/office/drawing/2014/main" val="20001"/>
                    </a:ext>
                  </a:extLst>
                </a:gridCol>
                <a:gridCol w="1596135">
                  <a:extLst>
                    <a:ext uri="{9D8B030D-6E8A-4147-A177-3AD203B41FA5}">
                      <a16:colId xmlns:a16="http://schemas.microsoft.com/office/drawing/2014/main" val="3178804713"/>
                    </a:ext>
                  </a:extLst>
                </a:gridCol>
              </a:tblGrid>
              <a:tr h="544799">
                <a:tc>
                  <a:txBody>
                    <a:bodyPr/>
                    <a:lstStyle/>
                    <a:p>
                      <a:pPr algn="l" fontAlgn="base"/>
                      <a:r>
                        <a:rPr lang="en-GB">
                          <a:effectLst/>
                        </a:rPr>
                        <a:t>DoctorID</a:t>
                      </a:r>
                    </a:p>
                  </a:txBody>
                  <a:tcPr marL="30480" marR="30480" marT="60960" marB="60960" anchor="ctr">
                    <a:solidFill>
                      <a:schemeClr val="accent1"/>
                    </a:solidFill>
                  </a:tcPr>
                </a:tc>
                <a:tc>
                  <a:txBody>
                    <a:bodyPr/>
                    <a:lstStyle/>
                    <a:p>
                      <a:pPr algn="l" fontAlgn="base"/>
                      <a:r>
                        <a:rPr lang="en-GB">
                          <a:effectLst/>
                        </a:rPr>
                        <a:t>Name</a:t>
                      </a:r>
                    </a:p>
                  </a:txBody>
                  <a:tcPr marL="30480" marR="30480" marT="60960" marB="60960" anchor="ctr">
                    <a:solidFill>
                      <a:schemeClr val="accent1"/>
                    </a:solidFill>
                  </a:tcPr>
                </a:tc>
                <a:tc>
                  <a:txBody>
                    <a:bodyPr/>
                    <a:lstStyle/>
                    <a:p>
                      <a:pPr algn="l" fontAlgn="base"/>
                      <a:r>
                        <a:rPr lang="en-GB">
                          <a:effectLst/>
                        </a:rPr>
                        <a:t>ContactNo</a:t>
                      </a:r>
                    </a:p>
                  </a:txBody>
                  <a:tcPr marL="30480" marR="30480" marT="60960" marB="60960" anchor="ctr">
                    <a:solidFill>
                      <a:schemeClr val="accent1"/>
                    </a:solidFill>
                  </a:tcPr>
                </a:tc>
                <a:extLst>
                  <a:ext uri="{0D108BD9-81ED-4DB2-BD59-A6C34878D82A}">
                    <a16:rowId xmlns:a16="http://schemas.microsoft.com/office/drawing/2014/main" val="10000"/>
                  </a:ext>
                </a:extLst>
              </a:tr>
              <a:tr h="634201">
                <a:tc>
                  <a:txBody>
                    <a:bodyPr/>
                    <a:lstStyle/>
                    <a:p>
                      <a:pPr algn="l" fontAlgn="base"/>
                      <a:r>
                        <a:rPr lang="en-GB">
                          <a:effectLst/>
                        </a:rPr>
                        <a:t>D001</a:t>
                      </a:r>
                    </a:p>
                  </a:txBody>
                  <a:tcPr marL="30480" marR="30480" marT="60960" marB="60960" anchor="ctr">
                    <a:solidFill>
                      <a:schemeClr val="accent1">
                        <a:alpha val="40000"/>
                      </a:schemeClr>
                    </a:solidFill>
                  </a:tcPr>
                </a:tc>
                <a:tc>
                  <a:txBody>
                    <a:bodyPr/>
                    <a:lstStyle/>
                    <a:p>
                      <a:pPr algn="l" fontAlgn="base"/>
                      <a:r>
                        <a:rPr lang="en-GB">
                          <a:effectLst/>
                        </a:rPr>
                        <a:t>Dr. Smith</a:t>
                      </a:r>
                    </a:p>
                  </a:txBody>
                  <a:tcPr marL="30480" marR="30480" marT="60960" marB="60960" anchor="ctr">
                    <a:solidFill>
                      <a:schemeClr val="accent1">
                        <a:alpha val="40000"/>
                      </a:schemeClr>
                    </a:solidFill>
                  </a:tcPr>
                </a:tc>
                <a:tc>
                  <a:txBody>
                    <a:bodyPr/>
                    <a:lstStyle/>
                    <a:p>
                      <a:pPr algn="l" fontAlgn="base"/>
                      <a:r>
                        <a:rPr lang="ar-EG">
                          <a:effectLst/>
                        </a:rPr>
                        <a:t>123-456-7890</a:t>
                      </a:r>
                    </a:p>
                  </a:txBody>
                  <a:tcPr marL="30480" marR="30480" marT="60960" marB="60960" anchor="ctr">
                    <a:solidFill>
                      <a:schemeClr val="accent1">
                        <a:alpha val="40000"/>
                      </a:schemeClr>
                    </a:solidFill>
                  </a:tcPr>
                </a:tc>
                <a:extLst>
                  <a:ext uri="{0D108BD9-81ED-4DB2-BD59-A6C34878D82A}">
                    <a16:rowId xmlns:a16="http://schemas.microsoft.com/office/drawing/2014/main" val="10001"/>
                  </a:ext>
                </a:extLst>
              </a:tr>
              <a:tr h="634201">
                <a:tc>
                  <a:txBody>
                    <a:bodyPr/>
                    <a:lstStyle/>
                    <a:p>
                      <a:pPr algn="l" fontAlgn="base"/>
                      <a:r>
                        <a:rPr lang="en-GB">
                          <a:effectLst/>
                        </a:rPr>
                        <a:t>D002</a:t>
                      </a:r>
                    </a:p>
                  </a:txBody>
                  <a:tcPr marL="30480" marR="30480" marT="60960" marB="60960" anchor="ctr">
                    <a:solidFill>
                      <a:schemeClr val="accent1"/>
                    </a:solidFill>
                  </a:tcPr>
                </a:tc>
                <a:tc>
                  <a:txBody>
                    <a:bodyPr/>
                    <a:lstStyle/>
                    <a:p>
                      <a:pPr algn="l" fontAlgn="base"/>
                      <a:r>
                        <a:rPr lang="en-GB">
                          <a:effectLst/>
                        </a:rPr>
                        <a:t>Dr. Johnson</a:t>
                      </a:r>
                    </a:p>
                  </a:txBody>
                  <a:tcPr marL="30480" marR="30480" marT="60960" marB="60960" anchor="ctr">
                    <a:solidFill>
                      <a:schemeClr val="accent1"/>
                    </a:solidFill>
                  </a:tcPr>
                </a:tc>
                <a:tc>
                  <a:txBody>
                    <a:bodyPr/>
                    <a:lstStyle/>
                    <a:p>
                      <a:pPr algn="l" fontAlgn="base"/>
                      <a:r>
                        <a:rPr lang="ar-EG">
                          <a:effectLst/>
                        </a:rPr>
                        <a:t>987-654-3210</a:t>
                      </a:r>
                    </a:p>
                  </a:txBody>
                  <a:tcPr marL="30480" marR="30480" marT="60960" marB="60960" anchor="ctr">
                    <a:solidFill>
                      <a:schemeClr val="accent1"/>
                    </a:solidFill>
                  </a:tcPr>
                </a:tc>
                <a:extLst>
                  <a:ext uri="{0D108BD9-81ED-4DB2-BD59-A6C34878D82A}">
                    <a16:rowId xmlns:a16="http://schemas.microsoft.com/office/drawing/2014/main" val="10002"/>
                  </a:ext>
                </a:extLst>
              </a:tr>
              <a:tr h="634201">
                <a:tc>
                  <a:txBody>
                    <a:bodyPr/>
                    <a:lstStyle/>
                    <a:p>
                      <a:pPr algn="l" fontAlgn="base"/>
                      <a:r>
                        <a:rPr lang="en-GB">
                          <a:effectLst/>
                        </a:rPr>
                        <a:t>D003</a:t>
                      </a:r>
                    </a:p>
                  </a:txBody>
                  <a:tcPr marL="30480" marR="30480" marT="60960" marB="60960" anchor="ctr">
                    <a:solidFill>
                      <a:schemeClr val="accent1">
                        <a:alpha val="40000"/>
                      </a:schemeClr>
                    </a:solidFill>
                  </a:tcPr>
                </a:tc>
                <a:tc>
                  <a:txBody>
                    <a:bodyPr/>
                    <a:lstStyle/>
                    <a:p>
                      <a:pPr algn="l" fontAlgn="base"/>
                      <a:r>
                        <a:rPr lang="en-GB">
                          <a:effectLst/>
                        </a:rPr>
                        <a:t>Dr. Lee</a:t>
                      </a:r>
                    </a:p>
                  </a:txBody>
                  <a:tcPr marL="30480" marR="30480" marT="60960" marB="60960" anchor="ctr">
                    <a:solidFill>
                      <a:schemeClr val="accent1">
                        <a:alpha val="40000"/>
                      </a:schemeClr>
                    </a:solidFill>
                  </a:tcPr>
                </a:tc>
                <a:tc>
                  <a:txBody>
                    <a:bodyPr/>
                    <a:lstStyle/>
                    <a:p>
                      <a:pPr algn="l" fontAlgn="base"/>
                      <a:r>
                        <a:rPr lang="ar-EG">
                          <a:effectLst/>
                        </a:rPr>
                        <a:t>555-123-4567</a:t>
                      </a:r>
                    </a:p>
                  </a:txBody>
                  <a:tcPr marL="30480" marR="30480" marT="60960" marB="60960" anchor="ctr">
                    <a:solidFill>
                      <a:schemeClr val="accent1">
                        <a:alpha val="40000"/>
                      </a:schemeClr>
                    </a:solidFill>
                  </a:tcPr>
                </a:tc>
                <a:extLst>
                  <a:ext uri="{0D108BD9-81ED-4DB2-BD59-A6C34878D82A}">
                    <a16:rowId xmlns:a16="http://schemas.microsoft.com/office/drawing/2014/main" val="10003"/>
                  </a:ext>
                </a:extLst>
              </a:tr>
              <a:tr h="634201">
                <a:tc>
                  <a:txBody>
                    <a:bodyPr/>
                    <a:lstStyle/>
                    <a:p>
                      <a:pPr algn="l" fontAlgn="base"/>
                      <a:r>
                        <a:rPr lang="en-GB">
                          <a:effectLst/>
                        </a:rPr>
                        <a:t>D004</a:t>
                      </a:r>
                    </a:p>
                  </a:txBody>
                  <a:tcPr marL="30480" marR="30480" marT="60960" marB="60960" anchor="ctr">
                    <a:solidFill>
                      <a:schemeClr val="accent1"/>
                    </a:solidFill>
                  </a:tcPr>
                </a:tc>
                <a:tc>
                  <a:txBody>
                    <a:bodyPr/>
                    <a:lstStyle/>
                    <a:p>
                      <a:pPr algn="l" fontAlgn="base"/>
                      <a:r>
                        <a:rPr lang="en-GB">
                          <a:effectLst/>
                        </a:rPr>
                        <a:t>Dr. Brown</a:t>
                      </a:r>
                    </a:p>
                  </a:txBody>
                  <a:tcPr marL="30480" marR="30480" marT="60960" marB="60960" anchor="ctr">
                    <a:solidFill>
                      <a:schemeClr val="accent1"/>
                    </a:solidFill>
                  </a:tcPr>
                </a:tc>
                <a:tc>
                  <a:txBody>
                    <a:bodyPr/>
                    <a:lstStyle/>
                    <a:p>
                      <a:pPr algn="l" fontAlgn="base"/>
                      <a:r>
                        <a:rPr lang="ar-EG">
                          <a:effectLst/>
                        </a:rPr>
                        <a:t>888-987-6543</a:t>
                      </a:r>
                    </a:p>
                  </a:txBody>
                  <a:tcPr marL="30480" marR="30480" marT="60960" marB="60960" anchor="ctr">
                    <a:solidFill>
                      <a:schemeClr val="accent1"/>
                    </a:solidFill>
                  </a:tcPr>
                </a:tc>
                <a:extLst>
                  <a:ext uri="{0D108BD9-81ED-4DB2-BD59-A6C34878D82A}">
                    <a16:rowId xmlns:a16="http://schemas.microsoft.com/office/drawing/2014/main" val="10004"/>
                  </a:ext>
                </a:extLst>
              </a:tr>
              <a:tr h="634201">
                <a:tc>
                  <a:txBody>
                    <a:bodyPr/>
                    <a:lstStyle/>
                    <a:p>
                      <a:pPr algn="l" fontAlgn="base"/>
                      <a:r>
                        <a:rPr lang="en-GB">
                          <a:effectLst/>
                        </a:rPr>
                        <a:t>D005</a:t>
                      </a:r>
                    </a:p>
                  </a:txBody>
                  <a:tcPr marL="30480" marR="30480" marT="60960" marB="60960" anchor="ctr">
                    <a:solidFill>
                      <a:schemeClr val="accent1">
                        <a:alpha val="40000"/>
                      </a:schemeClr>
                    </a:solidFill>
                  </a:tcPr>
                </a:tc>
                <a:tc>
                  <a:txBody>
                    <a:bodyPr/>
                    <a:lstStyle/>
                    <a:p>
                      <a:pPr algn="l" fontAlgn="base"/>
                      <a:r>
                        <a:rPr lang="en-GB">
                          <a:effectLst/>
                        </a:rPr>
                        <a:t>Dr. Clark</a:t>
                      </a:r>
                    </a:p>
                  </a:txBody>
                  <a:tcPr marL="30480" marR="30480" marT="60960" marB="60960" anchor="ctr">
                    <a:solidFill>
                      <a:schemeClr val="accent1">
                        <a:alpha val="40000"/>
                      </a:schemeClr>
                    </a:solidFill>
                  </a:tcPr>
                </a:tc>
                <a:tc>
                  <a:txBody>
                    <a:bodyPr/>
                    <a:lstStyle/>
                    <a:p>
                      <a:pPr algn="l" fontAlgn="base"/>
                      <a:r>
                        <a:rPr lang="ar-EG">
                          <a:effectLst/>
                        </a:rPr>
                        <a:t>111-222-3333</a:t>
                      </a:r>
                    </a:p>
                  </a:txBody>
                  <a:tcPr marL="30480" marR="30480" marT="60960" marB="60960" anchor="ctr">
                    <a:solidFill>
                      <a:schemeClr val="accent1">
                        <a:alpha val="40000"/>
                      </a:schemeClr>
                    </a:solidFill>
                  </a:tcPr>
                </a:tc>
                <a:extLst>
                  <a:ext uri="{0D108BD9-81ED-4DB2-BD59-A6C34878D82A}">
                    <a16:rowId xmlns:a16="http://schemas.microsoft.com/office/drawing/2014/main" val="10005"/>
                  </a:ext>
                </a:extLst>
              </a:tr>
              <a:tr h="634201">
                <a:tc>
                  <a:txBody>
                    <a:bodyPr/>
                    <a:lstStyle/>
                    <a:p>
                      <a:pPr algn="l" fontAlgn="base"/>
                      <a:r>
                        <a:rPr lang="en-GB">
                          <a:effectLst/>
                        </a:rPr>
                        <a:t>D006</a:t>
                      </a:r>
                    </a:p>
                  </a:txBody>
                  <a:tcPr marL="30480" marR="30480" marT="60960" marB="60960" anchor="ctr">
                    <a:solidFill>
                      <a:schemeClr val="accent1"/>
                    </a:solidFill>
                  </a:tcPr>
                </a:tc>
                <a:tc>
                  <a:txBody>
                    <a:bodyPr/>
                    <a:lstStyle/>
                    <a:p>
                      <a:pPr algn="l" fontAlgn="base"/>
                      <a:r>
                        <a:rPr lang="en-GB">
                          <a:effectLst/>
                        </a:rPr>
                        <a:t>Dr. White</a:t>
                      </a:r>
                    </a:p>
                  </a:txBody>
                  <a:tcPr marL="30480" marR="30480" marT="60960" marB="60960" anchor="ctr">
                    <a:solidFill>
                      <a:schemeClr val="accent1"/>
                    </a:solidFill>
                  </a:tcPr>
                </a:tc>
                <a:tc>
                  <a:txBody>
                    <a:bodyPr/>
                    <a:lstStyle/>
                    <a:p>
                      <a:pPr algn="l" fontAlgn="base"/>
                      <a:r>
                        <a:rPr lang="ar-EG">
                          <a:effectLst/>
                        </a:rPr>
                        <a:t>444-555-6666</a:t>
                      </a:r>
                    </a:p>
                  </a:txBody>
                  <a:tcPr marL="30480" marR="30480" marT="60960" marB="60960" anchor="ctr">
                    <a:solidFill>
                      <a:schemeClr val="accent1"/>
                    </a:solidFill>
                  </a:tcPr>
                </a:tc>
                <a:extLst>
                  <a:ext uri="{0D108BD9-81ED-4DB2-BD59-A6C34878D82A}">
                    <a16:rowId xmlns:a16="http://schemas.microsoft.com/office/drawing/2014/main" val="10006"/>
                  </a:ext>
                </a:extLst>
              </a:tr>
              <a:tr h="634201">
                <a:tc>
                  <a:txBody>
                    <a:bodyPr/>
                    <a:lstStyle/>
                    <a:p>
                      <a:pPr algn="l" fontAlgn="base"/>
                      <a:r>
                        <a:rPr lang="en-GB">
                          <a:effectLst/>
                        </a:rPr>
                        <a:t>D007</a:t>
                      </a:r>
                    </a:p>
                  </a:txBody>
                  <a:tcPr marL="30480" marR="30480" marT="60960" marB="60960" anchor="ctr">
                    <a:solidFill>
                      <a:schemeClr val="accent1">
                        <a:alpha val="40000"/>
                      </a:schemeClr>
                    </a:solidFill>
                  </a:tcPr>
                </a:tc>
                <a:tc>
                  <a:txBody>
                    <a:bodyPr/>
                    <a:lstStyle/>
                    <a:p>
                      <a:pPr algn="l" fontAlgn="base"/>
                      <a:r>
                        <a:rPr lang="en-GB">
                          <a:effectLst/>
                        </a:rPr>
                        <a:t>Dr. Adams</a:t>
                      </a:r>
                    </a:p>
                  </a:txBody>
                  <a:tcPr marL="30480" marR="30480" marT="60960" marB="60960" anchor="ctr">
                    <a:solidFill>
                      <a:schemeClr val="accent1">
                        <a:alpha val="40000"/>
                      </a:schemeClr>
                    </a:solidFill>
                  </a:tcPr>
                </a:tc>
                <a:tc>
                  <a:txBody>
                    <a:bodyPr/>
                    <a:lstStyle/>
                    <a:p>
                      <a:pPr algn="l" fontAlgn="base"/>
                      <a:r>
                        <a:rPr lang="ar-EG">
                          <a:effectLst/>
                        </a:rPr>
                        <a:t>777-888-9999</a:t>
                      </a:r>
                    </a:p>
                  </a:txBody>
                  <a:tcPr marL="30480" marR="30480" marT="60960" marB="60960" anchor="ctr">
                    <a:solidFill>
                      <a:schemeClr val="accent1">
                        <a:alpha val="40000"/>
                      </a:schemeClr>
                    </a:solidFill>
                  </a:tcPr>
                </a:tc>
                <a:extLst>
                  <a:ext uri="{0D108BD9-81ED-4DB2-BD59-A6C34878D82A}">
                    <a16:rowId xmlns:a16="http://schemas.microsoft.com/office/drawing/2014/main" val="10007"/>
                  </a:ext>
                </a:extLst>
              </a:tr>
              <a:tr h="634201">
                <a:tc>
                  <a:txBody>
                    <a:bodyPr/>
                    <a:lstStyle/>
                    <a:p>
                      <a:pPr algn="l" fontAlgn="base"/>
                      <a:r>
                        <a:rPr lang="en-GB">
                          <a:effectLst/>
                        </a:rPr>
                        <a:t>D008</a:t>
                      </a:r>
                    </a:p>
                  </a:txBody>
                  <a:tcPr marL="30480" marR="30480" marT="60960" marB="60960" anchor="ctr">
                    <a:solidFill>
                      <a:schemeClr val="accent1"/>
                    </a:solidFill>
                  </a:tcPr>
                </a:tc>
                <a:tc>
                  <a:txBody>
                    <a:bodyPr/>
                    <a:lstStyle/>
                    <a:p>
                      <a:pPr algn="l" fontAlgn="base"/>
                      <a:r>
                        <a:rPr lang="en-GB">
                          <a:effectLst/>
                        </a:rPr>
                        <a:t>Dr. Hall</a:t>
                      </a:r>
                    </a:p>
                  </a:txBody>
                  <a:tcPr marL="30480" marR="30480" marT="60960" marB="60960" anchor="ctr">
                    <a:solidFill>
                      <a:schemeClr val="accent1"/>
                    </a:solidFill>
                  </a:tcPr>
                </a:tc>
                <a:tc>
                  <a:txBody>
                    <a:bodyPr/>
                    <a:lstStyle/>
                    <a:p>
                      <a:pPr algn="l" fontAlgn="base"/>
                      <a:r>
                        <a:rPr lang="ar-EG" dirty="0">
                          <a:effectLst/>
                        </a:rPr>
                        <a:t>333-444-5555</a:t>
                      </a:r>
                    </a:p>
                  </a:txBody>
                  <a:tcPr marL="30480" marR="30480" marT="60960" marB="60960" anchor="ctr">
                    <a:solidFill>
                      <a:schemeClr val="accent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2198882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BD03D-B62B-442A-8D00-D2757726F873}"/>
              </a:ext>
            </a:extLst>
          </p:cNvPr>
          <p:cNvSpPr>
            <a:spLocks noGrp="1"/>
          </p:cNvSpPr>
          <p:nvPr>
            <p:ph type="title"/>
          </p:nvPr>
        </p:nvSpPr>
        <p:spPr/>
        <p:txBody>
          <a:bodyPr/>
          <a:lstStyle/>
          <a:p>
            <a:pPr algn="ctr"/>
            <a:r>
              <a:rPr lang="en-US" sz="3200" dirty="0">
                <a:ln w="0"/>
                <a:solidFill>
                  <a:schemeClr val="accent1"/>
                </a:solidFill>
                <a:effectLst>
                  <a:outerShdw blurRad="38100" dist="25400" dir="5400000" algn="ctr" rotWithShape="0">
                    <a:srgbClr val="6E747A">
                      <a:alpha val="43000"/>
                    </a:srgbClr>
                  </a:outerShdw>
                </a:effectLst>
                <a:latin typeface="Playfair Display" pitchFamily="2" charset="77"/>
              </a:rPr>
              <a:t>Normalization (3NF)</a:t>
            </a:r>
            <a:endParaRPr lang="x-none" sz="3200" dirty="0">
              <a:ln w="0"/>
              <a:solidFill>
                <a:schemeClr val="accent1"/>
              </a:solidFill>
              <a:effectLst>
                <a:outerShdw blurRad="38100" dist="25400" dir="5400000" algn="ctr" rotWithShape="0">
                  <a:srgbClr val="6E747A">
                    <a:alpha val="43000"/>
                  </a:srgbClr>
                </a:outerShdw>
              </a:effectLst>
              <a:latin typeface="Playfair Display" pitchFamily="2" charset="77"/>
            </a:endParaRPr>
          </a:p>
        </p:txBody>
      </p:sp>
      <p:sp>
        <p:nvSpPr>
          <p:cNvPr id="8" name="TextBox 7">
            <a:extLst>
              <a:ext uri="{FF2B5EF4-FFF2-40B4-BE49-F238E27FC236}">
                <a16:creationId xmlns:a16="http://schemas.microsoft.com/office/drawing/2014/main" id="{C94E5401-AE66-94BB-799C-E0D0B8C59B0E}"/>
              </a:ext>
            </a:extLst>
          </p:cNvPr>
          <p:cNvSpPr txBox="1"/>
          <p:nvPr/>
        </p:nvSpPr>
        <p:spPr>
          <a:xfrm>
            <a:off x="280687" y="1295600"/>
            <a:ext cx="6094070" cy="646331"/>
          </a:xfrm>
          <a:prstGeom prst="rect">
            <a:avLst/>
          </a:prstGeom>
          <a:noFill/>
        </p:spPr>
        <p:txBody>
          <a:bodyPr wrap="square">
            <a:spAutoFit/>
          </a:bodyPr>
          <a:lstStyle/>
          <a:p>
            <a:r>
              <a:rPr lang="en-US" b="0" i="0" dirty="0">
                <a:solidFill>
                  <a:srgbClr val="FFFFFF"/>
                </a:solidFill>
                <a:effectLst/>
                <a:highlight>
                  <a:srgbClr val="2B2B2B"/>
                </a:highlight>
                <a:latin typeface="SegoeUIVariable"/>
              </a:rPr>
              <a:t>Table does not have any transitive dependencies, so it is already in 3NF</a:t>
            </a:r>
            <a:endParaRPr lang="ar-EG" dirty="0"/>
          </a:p>
        </p:txBody>
      </p:sp>
    </p:spTree>
    <p:extLst>
      <p:ext uri="{BB962C8B-B14F-4D97-AF65-F5344CB8AC3E}">
        <p14:creationId xmlns:p14="http://schemas.microsoft.com/office/powerpoint/2010/main" val="29065424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05C9-B0A5-2184-ADF1-EEEDA171C858}"/>
              </a:ext>
            </a:extLst>
          </p:cNvPr>
          <p:cNvSpPr>
            <a:spLocks noGrp="1"/>
          </p:cNvSpPr>
          <p:nvPr>
            <p:ph type="title"/>
          </p:nvPr>
        </p:nvSpPr>
        <p:spPr/>
        <p:txBody>
          <a:bodyPr/>
          <a:lstStyle/>
          <a:p>
            <a:endParaRPr lang="ar-EG" dirty="0"/>
          </a:p>
        </p:txBody>
      </p:sp>
      <p:sp>
        <p:nvSpPr>
          <p:cNvPr id="3" name="Text Placeholder 2">
            <a:extLst>
              <a:ext uri="{FF2B5EF4-FFF2-40B4-BE49-F238E27FC236}">
                <a16:creationId xmlns:a16="http://schemas.microsoft.com/office/drawing/2014/main" id="{FE236245-F99F-E8F7-BC05-D42A4F3ED2C3}"/>
              </a:ext>
            </a:extLst>
          </p:cNvPr>
          <p:cNvSpPr>
            <a:spLocks noGrp="1"/>
          </p:cNvSpPr>
          <p:nvPr>
            <p:ph type="body" idx="1"/>
          </p:nvPr>
        </p:nvSpPr>
        <p:spPr>
          <a:xfrm>
            <a:off x="-731840" y="2020400"/>
            <a:ext cx="9510400" cy="4837600"/>
          </a:xfrm>
        </p:spPr>
        <p:txBody>
          <a:bodyPr/>
          <a:lstStyle/>
          <a:p>
            <a:r>
              <a:rPr lang="en-US" sz="9600" dirty="0"/>
              <a:t>DONE </a:t>
            </a:r>
            <a:r>
              <a:rPr lang="en-US" sz="9600" dirty="0">
                <a:sym typeface="Wingdings" panose="05000000000000000000" pitchFamily="2" charset="2"/>
              </a:rPr>
              <a:t></a:t>
            </a:r>
            <a:endParaRPr lang="ar-EG" sz="9600" dirty="0"/>
          </a:p>
        </p:txBody>
      </p:sp>
    </p:spTree>
    <p:extLst>
      <p:ext uri="{BB962C8B-B14F-4D97-AF65-F5344CB8AC3E}">
        <p14:creationId xmlns:p14="http://schemas.microsoft.com/office/powerpoint/2010/main" val="2389966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FF7D97-F873-3615-C440-F59413C5265C}"/>
              </a:ext>
            </a:extLst>
          </p:cNvPr>
          <p:cNvSpPr txBox="1"/>
          <p:nvPr/>
        </p:nvSpPr>
        <p:spPr>
          <a:xfrm>
            <a:off x="1508289" y="216816"/>
            <a:ext cx="9728462" cy="707886"/>
          </a:xfrm>
          <a:prstGeom prst="rect">
            <a:avLst/>
          </a:prstGeom>
          <a:noFill/>
        </p:spPr>
        <p:txBody>
          <a:bodyPr wrap="square" rtlCol="1">
            <a:spAutoFit/>
          </a:bodyPr>
          <a:lstStyle/>
          <a:p>
            <a:r>
              <a:rPr lang="en-US" sz="4000" dirty="0"/>
              <a:t>                    </a:t>
            </a:r>
            <a:r>
              <a:rPr lang="en-US" sz="4000" b="1" dirty="0"/>
              <a:t>Feasibility Study </a:t>
            </a:r>
            <a:endParaRPr lang="ar-EG" sz="4000" b="1" dirty="0"/>
          </a:p>
        </p:txBody>
      </p:sp>
      <p:sp>
        <p:nvSpPr>
          <p:cNvPr id="4" name="Rectangle 3">
            <a:extLst>
              <a:ext uri="{FF2B5EF4-FFF2-40B4-BE49-F238E27FC236}">
                <a16:creationId xmlns:a16="http://schemas.microsoft.com/office/drawing/2014/main" id="{D90DA1B2-5715-F7B7-0C01-9315D96B15EE}"/>
              </a:ext>
            </a:extLst>
          </p:cNvPr>
          <p:cNvSpPr/>
          <p:nvPr/>
        </p:nvSpPr>
        <p:spPr>
          <a:xfrm>
            <a:off x="763571" y="1046375"/>
            <a:ext cx="10473179" cy="980387"/>
          </a:xfrm>
          <a:prstGeom prst="rect">
            <a:avLst/>
          </a:prstGeom>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lumMod val="95000"/>
                    <a:lumOff val="5000"/>
                  </a:schemeClr>
                </a:solidFill>
              </a:rPr>
              <a:t>.A feasibility study is like a reality check for a project idea. It helps answer questions like: Can we afford it? Is it technically possible? And is it okay with the rules? It's like giving the project a green light or a red light</a:t>
            </a:r>
            <a:r>
              <a:rPr lang="en-US" dirty="0">
                <a:solidFill>
                  <a:schemeClr val="tx1">
                    <a:lumMod val="95000"/>
                    <a:lumOff val="5000"/>
                  </a:schemeClr>
                </a:solidFill>
              </a:rPr>
              <a:t>. </a:t>
            </a:r>
            <a:endParaRPr lang="ar-EG" dirty="0">
              <a:solidFill>
                <a:schemeClr val="tx1">
                  <a:lumMod val="95000"/>
                  <a:lumOff val="5000"/>
                </a:schemeClr>
              </a:solidFill>
            </a:endParaRPr>
          </a:p>
        </p:txBody>
      </p:sp>
      <p:sp>
        <p:nvSpPr>
          <p:cNvPr id="5" name="Oval 4">
            <a:extLst>
              <a:ext uri="{FF2B5EF4-FFF2-40B4-BE49-F238E27FC236}">
                <a16:creationId xmlns:a16="http://schemas.microsoft.com/office/drawing/2014/main" id="{1D8118D0-91C3-F09C-F885-731BC5EE4BD2}"/>
              </a:ext>
            </a:extLst>
          </p:cNvPr>
          <p:cNvSpPr/>
          <p:nvPr/>
        </p:nvSpPr>
        <p:spPr>
          <a:xfrm>
            <a:off x="763571" y="4037028"/>
            <a:ext cx="2432116" cy="17439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b="1" i="0" dirty="0">
                <a:solidFill>
                  <a:schemeClr val="tx1">
                    <a:lumMod val="95000"/>
                    <a:lumOff val="5000"/>
                  </a:schemeClr>
                </a:solidFill>
                <a:effectLst/>
                <a:latin typeface="Söhne"/>
              </a:rPr>
              <a:t>Technical Feasibility</a:t>
            </a:r>
            <a:endParaRPr lang="ar-EG" b="1" dirty="0">
              <a:solidFill>
                <a:schemeClr val="tx1">
                  <a:lumMod val="95000"/>
                  <a:lumOff val="5000"/>
                </a:schemeClr>
              </a:solidFill>
            </a:endParaRPr>
          </a:p>
        </p:txBody>
      </p:sp>
      <p:sp>
        <p:nvSpPr>
          <p:cNvPr id="11" name="TextBox 10">
            <a:extLst>
              <a:ext uri="{FF2B5EF4-FFF2-40B4-BE49-F238E27FC236}">
                <a16:creationId xmlns:a16="http://schemas.microsoft.com/office/drawing/2014/main" id="{09157B2A-936C-3241-051A-D87C06777BBC}"/>
              </a:ext>
            </a:extLst>
          </p:cNvPr>
          <p:cNvSpPr txBox="1"/>
          <p:nvPr/>
        </p:nvSpPr>
        <p:spPr>
          <a:xfrm>
            <a:off x="4524866" y="2215299"/>
            <a:ext cx="2733773" cy="769441"/>
          </a:xfrm>
          <a:prstGeom prst="rect">
            <a:avLst/>
          </a:prstGeom>
          <a:noFill/>
        </p:spPr>
        <p:txBody>
          <a:bodyPr wrap="square" rtlCol="1">
            <a:spAutoFit/>
          </a:bodyPr>
          <a:lstStyle/>
          <a:p>
            <a:r>
              <a:rPr lang="en-US" sz="4400" b="1" dirty="0"/>
              <a:t>Example:</a:t>
            </a:r>
            <a:endParaRPr lang="ar-EG" sz="4400" b="1" dirty="0"/>
          </a:p>
        </p:txBody>
      </p:sp>
      <p:sp>
        <p:nvSpPr>
          <p:cNvPr id="12" name="Oval 11">
            <a:extLst>
              <a:ext uri="{FF2B5EF4-FFF2-40B4-BE49-F238E27FC236}">
                <a16:creationId xmlns:a16="http://schemas.microsoft.com/office/drawing/2014/main" id="{36D3D4EE-E9D4-1124-7C2A-6A93ADA80AF0}"/>
              </a:ext>
            </a:extLst>
          </p:cNvPr>
          <p:cNvSpPr/>
          <p:nvPr/>
        </p:nvSpPr>
        <p:spPr>
          <a:xfrm>
            <a:off x="4619134" y="4037027"/>
            <a:ext cx="2432116" cy="17439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b="1" dirty="0">
                <a:solidFill>
                  <a:schemeClr val="tx1">
                    <a:lumMod val="95000"/>
                    <a:lumOff val="5000"/>
                  </a:schemeClr>
                </a:solidFill>
              </a:rPr>
              <a:t>Economic</a:t>
            </a:r>
          </a:p>
          <a:p>
            <a:pPr algn="ctr"/>
            <a:r>
              <a:rPr lang="en-GB" b="1" dirty="0">
                <a:solidFill>
                  <a:schemeClr val="tx1">
                    <a:lumMod val="95000"/>
                    <a:lumOff val="5000"/>
                  </a:schemeClr>
                </a:solidFill>
              </a:rPr>
              <a:t>Feasibility</a:t>
            </a:r>
            <a:endParaRPr lang="ar-EG" b="1" dirty="0">
              <a:solidFill>
                <a:schemeClr val="tx1">
                  <a:lumMod val="95000"/>
                  <a:lumOff val="5000"/>
                </a:schemeClr>
              </a:solidFill>
            </a:endParaRPr>
          </a:p>
        </p:txBody>
      </p:sp>
      <p:sp>
        <p:nvSpPr>
          <p:cNvPr id="13" name="Oval 12">
            <a:extLst>
              <a:ext uri="{FF2B5EF4-FFF2-40B4-BE49-F238E27FC236}">
                <a16:creationId xmlns:a16="http://schemas.microsoft.com/office/drawing/2014/main" id="{2DEDB9B6-12AE-C224-CD5A-9E39B029795B}"/>
              </a:ext>
            </a:extLst>
          </p:cNvPr>
          <p:cNvSpPr/>
          <p:nvPr/>
        </p:nvSpPr>
        <p:spPr>
          <a:xfrm>
            <a:off x="8996313" y="4037027"/>
            <a:ext cx="2432116" cy="177459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b="1" dirty="0">
                <a:solidFill>
                  <a:schemeClr val="tx1">
                    <a:lumMod val="95000"/>
                    <a:lumOff val="5000"/>
                  </a:schemeClr>
                </a:solidFill>
              </a:rPr>
              <a:t>Organizational </a:t>
            </a:r>
          </a:p>
          <a:p>
            <a:pPr algn="ctr"/>
            <a:r>
              <a:rPr lang="en-GB" b="1" dirty="0">
                <a:solidFill>
                  <a:schemeClr val="tx1">
                    <a:lumMod val="95000"/>
                    <a:lumOff val="5000"/>
                  </a:schemeClr>
                </a:solidFill>
              </a:rPr>
              <a:t>Feasibility</a:t>
            </a:r>
            <a:endParaRPr lang="ar-EG" b="1" dirty="0">
              <a:solidFill>
                <a:schemeClr val="tx1">
                  <a:lumMod val="95000"/>
                  <a:lumOff val="5000"/>
                </a:schemeClr>
              </a:solidFill>
            </a:endParaRPr>
          </a:p>
        </p:txBody>
      </p:sp>
    </p:spTree>
    <p:extLst>
      <p:ext uri="{BB962C8B-B14F-4D97-AF65-F5344CB8AC3E}">
        <p14:creationId xmlns:p14="http://schemas.microsoft.com/office/powerpoint/2010/main" val="660429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0C1A900-8E92-8C22-7D9C-74724BE90AC2}"/>
              </a:ext>
            </a:extLst>
          </p:cNvPr>
          <p:cNvSpPr/>
          <p:nvPr/>
        </p:nvSpPr>
        <p:spPr>
          <a:xfrm>
            <a:off x="185394" y="252167"/>
            <a:ext cx="5810053" cy="31768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chemeClr val="tx1"/>
                </a:solidFill>
              </a:rPr>
              <a:t>Technical feasibility :</a:t>
            </a:r>
            <a:endParaRPr lang="en-US" sz="2000" b="1" dirty="0">
              <a:solidFill>
                <a:schemeClr val="tx1"/>
              </a:solidFill>
            </a:endParaRPr>
          </a:p>
          <a:p>
            <a:pPr algn="ctr"/>
            <a:endParaRPr lang="en-US" dirty="0">
              <a:solidFill>
                <a:schemeClr val="tx1"/>
              </a:solidFill>
            </a:endParaRPr>
          </a:p>
          <a:p>
            <a:pPr algn="ctr"/>
            <a:r>
              <a:rPr lang="en-US" dirty="0">
                <a:solidFill>
                  <a:schemeClr val="tx1"/>
                </a:solidFill>
              </a:rPr>
              <a:t>-Familiarity with application </a:t>
            </a:r>
          </a:p>
          <a:p>
            <a:pPr algn="ctr"/>
            <a:r>
              <a:rPr lang="en-US" dirty="0">
                <a:solidFill>
                  <a:schemeClr val="tx1"/>
                </a:solidFill>
              </a:rPr>
              <a:t>-Familiarity with technology </a:t>
            </a:r>
          </a:p>
          <a:p>
            <a:pPr algn="ctr"/>
            <a:r>
              <a:rPr lang="en-US" dirty="0">
                <a:solidFill>
                  <a:schemeClr val="tx1"/>
                </a:solidFill>
              </a:rPr>
              <a:t>-Online live support</a:t>
            </a:r>
          </a:p>
          <a:p>
            <a:pPr algn="ctr"/>
            <a:endParaRPr lang="en-US" dirty="0">
              <a:solidFill>
                <a:sysClr val="windowText" lastClr="000000"/>
              </a:solidFill>
            </a:endParaRPr>
          </a:p>
        </p:txBody>
      </p:sp>
      <p:sp>
        <p:nvSpPr>
          <p:cNvPr id="5" name="Rectangle: Rounded Corners 4">
            <a:extLst>
              <a:ext uri="{FF2B5EF4-FFF2-40B4-BE49-F238E27FC236}">
                <a16:creationId xmlns:a16="http://schemas.microsoft.com/office/drawing/2014/main" id="{3D49D933-AB2F-CC58-C4D2-0E788E11A352}"/>
              </a:ext>
            </a:extLst>
          </p:cNvPr>
          <p:cNvSpPr/>
          <p:nvPr/>
        </p:nvSpPr>
        <p:spPr>
          <a:xfrm>
            <a:off x="6196552" y="252167"/>
            <a:ext cx="5810053" cy="31768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chemeClr val="tx1">
                    <a:lumMod val="95000"/>
                    <a:lumOff val="5000"/>
                  </a:schemeClr>
                </a:solidFill>
              </a:rPr>
              <a:t>Economic feasibility:</a:t>
            </a:r>
          </a:p>
          <a:p>
            <a:pPr algn="ctr"/>
            <a:endParaRPr lang="en-US" sz="2400" b="1" dirty="0">
              <a:solidFill>
                <a:schemeClr val="tx1">
                  <a:lumMod val="95000"/>
                  <a:lumOff val="5000"/>
                </a:schemeClr>
              </a:solidFill>
            </a:endParaRPr>
          </a:p>
          <a:p>
            <a:pPr marL="342900" indent="-342900" algn="ctr">
              <a:buFontTx/>
              <a:buChar char="-"/>
            </a:pPr>
            <a:r>
              <a:rPr lang="en-US" sz="2000" dirty="0">
                <a:solidFill>
                  <a:schemeClr val="tx1">
                    <a:lumMod val="95000"/>
                    <a:lumOff val="5000"/>
                  </a:schemeClr>
                </a:solidFill>
              </a:rPr>
              <a:t>Development costs of system will be 250k $</a:t>
            </a:r>
          </a:p>
          <a:p>
            <a:pPr marL="342900" indent="-342900" algn="ctr">
              <a:buFontTx/>
              <a:buChar char="-"/>
            </a:pPr>
            <a:r>
              <a:rPr lang="en-US" sz="2000" dirty="0">
                <a:solidFill>
                  <a:schemeClr val="tx1">
                    <a:lumMod val="95000"/>
                    <a:lumOff val="5000"/>
                  </a:schemeClr>
                </a:solidFill>
              </a:rPr>
              <a:t>Annual operating costs 50k $</a:t>
            </a:r>
          </a:p>
          <a:p>
            <a:pPr marL="342900" indent="-342900" algn="ctr">
              <a:buFontTx/>
              <a:buChar char="-"/>
            </a:pPr>
            <a:r>
              <a:rPr lang="en-US" sz="2000" dirty="0">
                <a:solidFill>
                  <a:schemeClr val="tx1">
                    <a:lumMod val="95000"/>
                    <a:lumOff val="5000"/>
                  </a:schemeClr>
                </a:solidFill>
              </a:rPr>
              <a:t>Annual profit 5%</a:t>
            </a:r>
            <a:endParaRPr lang="ar-EG" sz="2000" dirty="0">
              <a:solidFill>
                <a:schemeClr val="tx1">
                  <a:lumMod val="95000"/>
                  <a:lumOff val="5000"/>
                </a:schemeClr>
              </a:solidFill>
            </a:endParaRPr>
          </a:p>
        </p:txBody>
      </p:sp>
      <p:sp>
        <p:nvSpPr>
          <p:cNvPr id="7" name="Rectangle: Rounded Corners 6">
            <a:extLst>
              <a:ext uri="{FF2B5EF4-FFF2-40B4-BE49-F238E27FC236}">
                <a16:creationId xmlns:a16="http://schemas.microsoft.com/office/drawing/2014/main" id="{A02E0E22-230E-7EB7-984A-8D404B4BE8F4}"/>
              </a:ext>
            </a:extLst>
          </p:cNvPr>
          <p:cNvSpPr/>
          <p:nvPr/>
        </p:nvSpPr>
        <p:spPr>
          <a:xfrm>
            <a:off x="185394" y="3609793"/>
            <a:ext cx="5810053" cy="27149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sz="2400" b="1" u="sng" dirty="0">
                <a:solidFill>
                  <a:schemeClr val="tx1">
                    <a:lumMod val="95000"/>
                    <a:lumOff val="5000"/>
                  </a:schemeClr>
                </a:solidFill>
              </a:rPr>
              <a:t>Organizational </a:t>
            </a:r>
          </a:p>
          <a:p>
            <a:pPr algn="ctr"/>
            <a:r>
              <a:rPr lang="en-GB" sz="2400" b="1" u="sng" dirty="0">
                <a:solidFill>
                  <a:schemeClr val="tx1">
                    <a:lumMod val="95000"/>
                    <a:lumOff val="5000"/>
                  </a:schemeClr>
                </a:solidFill>
              </a:rPr>
              <a:t>Feasibility:</a:t>
            </a:r>
          </a:p>
          <a:p>
            <a:pPr marL="285750" indent="-285750" algn="ctr">
              <a:buFontTx/>
              <a:buChar char="-"/>
            </a:pPr>
            <a:r>
              <a:rPr lang="en-GB" dirty="0">
                <a:solidFill>
                  <a:schemeClr val="tx1">
                    <a:lumMod val="95000"/>
                    <a:lumOff val="5000"/>
                  </a:schemeClr>
                </a:solidFill>
              </a:rPr>
              <a:t>Senior manager have full access to the system</a:t>
            </a:r>
          </a:p>
          <a:p>
            <a:pPr marL="285750" indent="-285750" algn="ctr">
              <a:buFontTx/>
              <a:buChar char="-"/>
            </a:pPr>
            <a:r>
              <a:rPr lang="en-GB" dirty="0">
                <a:solidFill>
                  <a:schemeClr val="tx1">
                    <a:lumMod val="95000"/>
                    <a:lumOff val="5000"/>
                  </a:schemeClr>
                </a:solidFill>
              </a:rPr>
              <a:t>Other employees will have less access</a:t>
            </a:r>
          </a:p>
          <a:p>
            <a:pPr algn="ctr"/>
            <a:r>
              <a:rPr lang="en-GB" dirty="0">
                <a:solidFill>
                  <a:schemeClr val="tx1">
                    <a:lumMod val="95000"/>
                    <a:lumOff val="5000"/>
                  </a:schemeClr>
                </a:solidFill>
              </a:rPr>
              <a:t>- Online tutorial for clients</a:t>
            </a:r>
          </a:p>
          <a:p>
            <a:pPr marL="285750" indent="-285750" algn="ctr">
              <a:buFontTx/>
              <a:buChar char="-"/>
            </a:pPr>
            <a:r>
              <a:rPr lang="en-GB" sz="1600" dirty="0">
                <a:solidFill>
                  <a:schemeClr val="tx1">
                    <a:lumMod val="95000"/>
                    <a:lumOff val="5000"/>
                  </a:schemeClr>
                </a:solidFill>
              </a:rPr>
              <a:t>USERS </a:t>
            </a:r>
          </a:p>
        </p:txBody>
      </p:sp>
      <p:sp>
        <p:nvSpPr>
          <p:cNvPr id="2" name="Rectangle: Rounded Corners 1">
            <a:extLst>
              <a:ext uri="{FF2B5EF4-FFF2-40B4-BE49-F238E27FC236}">
                <a16:creationId xmlns:a16="http://schemas.microsoft.com/office/drawing/2014/main" id="{66A4527C-94A8-BDA2-2811-396DD2B43CCE}"/>
              </a:ext>
            </a:extLst>
          </p:cNvPr>
          <p:cNvSpPr/>
          <p:nvPr/>
        </p:nvSpPr>
        <p:spPr>
          <a:xfrm>
            <a:off x="6196551" y="3609793"/>
            <a:ext cx="5810053" cy="27149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GB" sz="2400" b="1" u="sng" dirty="0">
                <a:solidFill>
                  <a:schemeClr val="tx1">
                    <a:lumMod val="95000"/>
                    <a:lumOff val="5000"/>
                  </a:schemeClr>
                </a:solidFill>
              </a:rPr>
              <a:t>Schedule </a:t>
            </a:r>
          </a:p>
          <a:p>
            <a:pPr algn="ctr"/>
            <a:r>
              <a:rPr lang="en-GB" sz="2400" b="1" u="sng" dirty="0">
                <a:solidFill>
                  <a:schemeClr val="tx1">
                    <a:lumMod val="95000"/>
                    <a:lumOff val="5000"/>
                  </a:schemeClr>
                </a:solidFill>
              </a:rPr>
              <a:t>Feasibility:</a:t>
            </a:r>
          </a:p>
          <a:p>
            <a:pPr algn="ctr"/>
            <a:r>
              <a:rPr lang="en-GB" sz="2400" dirty="0">
                <a:solidFill>
                  <a:schemeClr val="tx1">
                    <a:lumMod val="95000"/>
                    <a:lumOff val="5000"/>
                  </a:schemeClr>
                </a:solidFill>
              </a:rPr>
              <a:t>- We will finish first release 12/9/2024</a:t>
            </a:r>
            <a:endParaRPr lang="en-GB" sz="2400" u="sng" dirty="0">
              <a:solidFill>
                <a:schemeClr val="tx1">
                  <a:lumMod val="95000"/>
                  <a:lumOff val="5000"/>
                </a:schemeClr>
              </a:solidFill>
            </a:endParaRPr>
          </a:p>
        </p:txBody>
      </p:sp>
    </p:spTree>
    <p:extLst>
      <p:ext uri="{BB962C8B-B14F-4D97-AF65-F5344CB8AC3E}">
        <p14:creationId xmlns:p14="http://schemas.microsoft.com/office/powerpoint/2010/main" val="2363012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D570-E546-7E6A-B05D-C889363D6973}"/>
              </a:ext>
            </a:extLst>
          </p:cNvPr>
          <p:cNvSpPr txBox="1">
            <a:spLocks/>
          </p:cNvSpPr>
          <p:nvPr/>
        </p:nvSpPr>
        <p:spPr>
          <a:xfrm>
            <a:off x="1790700" y="364190"/>
            <a:ext cx="8610600" cy="1293028"/>
          </a:xfrm>
          <a:prstGeom prst="rect">
            <a:avLst/>
          </a:prstGeom>
        </p:spPr>
        <p:txBody>
          <a:bodyPr/>
          <a:lst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b="1" dirty="0">
                <a:solidFill>
                  <a:schemeClr val="accent1"/>
                </a:solidFill>
                <a:effectLst>
                  <a:outerShdw blurRad="38100" dist="38100" dir="2700000" algn="tl">
                    <a:srgbClr val="000000">
                      <a:alpha val="43137"/>
                    </a:srgbClr>
                  </a:outerShdw>
                </a:effectLst>
              </a:rPr>
              <a:t>Project Plan</a:t>
            </a:r>
          </a:p>
        </p:txBody>
      </p:sp>
      <p:graphicFrame>
        <p:nvGraphicFramePr>
          <p:cNvPr id="3" name="Content Placeholder 3">
            <a:extLst>
              <a:ext uri="{FF2B5EF4-FFF2-40B4-BE49-F238E27FC236}">
                <a16:creationId xmlns:a16="http://schemas.microsoft.com/office/drawing/2014/main" id="{23651368-DE20-48B6-229C-487C9DA642AB}"/>
              </a:ext>
            </a:extLst>
          </p:cNvPr>
          <p:cNvGraphicFramePr>
            <a:graphicFrameLocks/>
          </p:cNvGraphicFramePr>
          <p:nvPr>
            <p:extLst>
              <p:ext uri="{D42A27DB-BD31-4B8C-83A1-F6EECF244321}">
                <p14:modId xmlns:p14="http://schemas.microsoft.com/office/powerpoint/2010/main" val="737255685"/>
              </p:ext>
            </p:extLst>
          </p:nvPr>
        </p:nvGraphicFramePr>
        <p:xfrm>
          <a:off x="1383695" y="1657218"/>
          <a:ext cx="9236074" cy="1536065"/>
        </p:xfrm>
        <a:graphic>
          <a:graphicData uri="http://schemas.openxmlformats.org/drawingml/2006/table">
            <a:tbl>
              <a:tblPr firstRow="1" bandRow="1">
                <a:tableStyleId>{5C22544A-7EE6-4342-B048-85BDC9FD1C3A}</a:tableStyleId>
              </a:tblPr>
              <a:tblGrid>
                <a:gridCol w="2833158">
                  <a:extLst>
                    <a:ext uri="{9D8B030D-6E8A-4147-A177-3AD203B41FA5}">
                      <a16:colId xmlns:a16="http://schemas.microsoft.com/office/drawing/2014/main" val="1631684588"/>
                    </a:ext>
                  </a:extLst>
                </a:gridCol>
                <a:gridCol w="3201458">
                  <a:extLst>
                    <a:ext uri="{9D8B030D-6E8A-4147-A177-3AD203B41FA5}">
                      <a16:colId xmlns:a16="http://schemas.microsoft.com/office/drawing/2014/main" val="517050420"/>
                    </a:ext>
                  </a:extLst>
                </a:gridCol>
                <a:gridCol w="3201458">
                  <a:extLst>
                    <a:ext uri="{9D8B030D-6E8A-4147-A177-3AD203B41FA5}">
                      <a16:colId xmlns:a16="http://schemas.microsoft.com/office/drawing/2014/main" val="4136735187"/>
                    </a:ext>
                  </a:extLst>
                </a:gridCol>
              </a:tblGrid>
              <a:tr h="1536065">
                <a:tc>
                  <a:txBody>
                    <a:bodyPr/>
                    <a:lstStyle/>
                    <a:p>
                      <a:r>
                        <a:rPr lang="en-US" sz="3200" dirty="0"/>
                        <a:t>Methodology</a:t>
                      </a:r>
                    </a:p>
                  </a:txBody>
                  <a:tcPr marL="87312" marR="87312"/>
                </a:tc>
                <a:tc>
                  <a:txBody>
                    <a:bodyPr/>
                    <a:lstStyle/>
                    <a:p>
                      <a:pPr algn="ctr"/>
                      <a:r>
                        <a:rPr lang="en-US" sz="3200" dirty="0"/>
                        <a:t>Task Identification</a:t>
                      </a:r>
                    </a:p>
                  </a:txBody>
                  <a:tcPr marL="87312" marR="87312"/>
                </a:tc>
                <a:tc>
                  <a:txBody>
                    <a:bodyPr/>
                    <a:lstStyle/>
                    <a:p>
                      <a:r>
                        <a:rPr lang="en-US" sz="3200" dirty="0"/>
                        <a:t>Time Estimation</a:t>
                      </a:r>
                    </a:p>
                  </a:txBody>
                  <a:tcPr marL="87312" marR="87312"/>
                </a:tc>
                <a:extLst>
                  <a:ext uri="{0D108BD9-81ED-4DB2-BD59-A6C34878D82A}">
                    <a16:rowId xmlns:a16="http://schemas.microsoft.com/office/drawing/2014/main" val="285405652"/>
                  </a:ext>
                </a:extLst>
              </a:tr>
            </a:tbl>
          </a:graphicData>
        </a:graphic>
      </p:graphicFrame>
      <p:sp>
        <p:nvSpPr>
          <p:cNvPr id="4" name="TextBox 3">
            <a:extLst>
              <a:ext uri="{FF2B5EF4-FFF2-40B4-BE49-F238E27FC236}">
                <a16:creationId xmlns:a16="http://schemas.microsoft.com/office/drawing/2014/main" id="{91018218-D571-FD2F-17A9-AE2649E0619E}"/>
              </a:ext>
            </a:extLst>
          </p:cNvPr>
          <p:cNvSpPr txBox="1"/>
          <p:nvPr/>
        </p:nvSpPr>
        <p:spPr>
          <a:xfrm>
            <a:off x="1683798" y="3831313"/>
            <a:ext cx="8824404" cy="2554545"/>
          </a:xfrm>
          <a:prstGeom prst="rect">
            <a:avLst/>
          </a:prstGeom>
          <a:noFill/>
        </p:spPr>
        <p:txBody>
          <a:bodyPr wrap="square">
            <a:spAutoFit/>
          </a:bodyPr>
          <a:lstStyle/>
          <a:p>
            <a:pPr algn="ctr"/>
            <a:r>
              <a:rPr lang="en-US" sz="4000" b="1" dirty="0">
                <a:solidFill>
                  <a:schemeClr val="accent1"/>
                </a:solidFill>
                <a:effectLst>
                  <a:outerShdw blurRad="38100" dist="38100" dir="2700000" algn="tl">
                    <a:srgbClr val="000000">
                      <a:alpha val="43137"/>
                    </a:srgbClr>
                  </a:outerShdw>
                </a:effectLst>
              </a:rPr>
              <a:t>Methodology</a:t>
            </a:r>
            <a:r>
              <a:rPr lang="en-US" sz="4000" dirty="0"/>
              <a:t> </a:t>
            </a:r>
          </a:p>
          <a:p>
            <a:pPr algn="ctr"/>
            <a:r>
              <a:rPr lang="en-US" sz="4000" dirty="0"/>
              <a:t>In this level I use </a:t>
            </a:r>
            <a:r>
              <a:rPr lang="en-US" sz="4000" b="1" u="sng" dirty="0"/>
              <a:t>waterfall</a:t>
            </a:r>
            <a:r>
              <a:rPr lang="en-US" sz="4000" dirty="0"/>
              <a:t> in my project because It's easy no To arrange information and stages</a:t>
            </a:r>
          </a:p>
        </p:txBody>
      </p:sp>
    </p:spTree>
    <p:extLst>
      <p:ext uri="{BB962C8B-B14F-4D97-AF65-F5344CB8AC3E}">
        <p14:creationId xmlns:p14="http://schemas.microsoft.com/office/powerpoint/2010/main" val="167336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6382176-BEAC-85E4-0B88-EECA4283479F}"/>
              </a:ext>
            </a:extLst>
          </p:cNvPr>
          <p:cNvSpPr txBox="1"/>
          <p:nvPr/>
        </p:nvSpPr>
        <p:spPr>
          <a:xfrm>
            <a:off x="3048786" y="0"/>
            <a:ext cx="6094428" cy="692049"/>
          </a:xfrm>
          <a:prstGeom prst="rect">
            <a:avLst/>
          </a:prstGeom>
          <a:noFill/>
        </p:spPr>
        <p:txBody>
          <a:bodyPr wrap="square">
            <a:spAutoFit/>
          </a:bodyPr>
          <a:lstStyle/>
          <a:p>
            <a:pPr algn="ctr">
              <a:lnSpc>
                <a:spcPct val="115000"/>
              </a:lnSpc>
              <a:spcAft>
                <a:spcPts val="1000"/>
              </a:spcAft>
            </a:pPr>
            <a:r>
              <a:rPr lang="en-US" sz="3600" b="1" dirty="0">
                <a:effectLst/>
                <a:latin typeface="Calibri" panose="020F0502020204030204" pitchFamily="34" charset="0"/>
                <a:ea typeface="Calibri" panose="020F0502020204030204" pitchFamily="34" charset="0"/>
              </a:rPr>
              <a:t>Tasks Identification </a:t>
            </a:r>
          </a:p>
        </p:txBody>
      </p:sp>
      <p:graphicFrame>
        <p:nvGraphicFramePr>
          <p:cNvPr id="4" name="Table 3">
            <a:extLst>
              <a:ext uri="{FF2B5EF4-FFF2-40B4-BE49-F238E27FC236}">
                <a16:creationId xmlns:a16="http://schemas.microsoft.com/office/drawing/2014/main" id="{BFBCB2E2-441E-899B-7CEF-7DE774C51284}"/>
              </a:ext>
            </a:extLst>
          </p:cNvPr>
          <p:cNvGraphicFramePr>
            <a:graphicFrameLocks noGrp="1"/>
          </p:cNvGraphicFramePr>
          <p:nvPr>
            <p:extLst>
              <p:ext uri="{D42A27DB-BD31-4B8C-83A1-F6EECF244321}">
                <p14:modId xmlns:p14="http://schemas.microsoft.com/office/powerpoint/2010/main" val="3430673810"/>
              </p:ext>
            </p:extLst>
          </p:nvPr>
        </p:nvGraphicFramePr>
        <p:xfrm>
          <a:off x="585349" y="1942720"/>
          <a:ext cx="4926874" cy="3840480"/>
        </p:xfrm>
        <a:graphic>
          <a:graphicData uri="http://schemas.openxmlformats.org/drawingml/2006/table">
            <a:tbl>
              <a:tblPr rtl="1" firstRow="1" bandRow="1">
                <a:tableStyleId>{5C22544A-7EE6-4342-B048-85BDC9FD1C3A}</a:tableStyleId>
              </a:tblPr>
              <a:tblGrid>
                <a:gridCol w="2309828">
                  <a:extLst>
                    <a:ext uri="{9D8B030D-6E8A-4147-A177-3AD203B41FA5}">
                      <a16:colId xmlns:a16="http://schemas.microsoft.com/office/drawing/2014/main" val="20000"/>
                    </a:ext>
                  </a:extLst>
                </a:gridCol>
                <a:gridCol w="2617046">
                  <a:extLst>
                    <a:ext uri="{9D8B030D-6E8A-4147-A177-3AD203B41FA5}">
                      <a16:colId xmlns:a16="http://schemas.microsoft.com/office/drawing/2014/main" val="20001"/>
                    </a:ext>
                  </a:extLst>
                </a:gridCol>
              </a:tblGrid>
              <a:tr h="359783">
                <a:tc>
                  <a:txBody>
                    <a:bodyPr/>
                    <a:lstStyle/>
                    <a:p>
                      <a:pPr algn="l" rtl="0"/>
                      <a:r>
                        <a:rPr lang="en-US" dirty="0">
                          <a:effectLst>
                            <a:outerShdw blurRad="38100" dist="38100" dir="2700000" algn="tl">
                              <a:srgbClr val="000000">
                                <a:alpha val="43137"/>
                              </a:srgbClr>
                            </a:outerShdw>
                          </a:effectLst>
                        </a:rPr>
                        <a:t>Example</a:t>
                      </a:r>
                      <a:endParaRPr lang="ar-EG" dirty="0">
                        <a:effectLst>
                          <a:outerShdw blurRad="38100" dist="38100" dir="2700000" algn="tl">
                            <a:srgbClr val="000000">
                              <a:alpha val="43137"/>
                            </a:srgbClr>
                          </a:outerShdw>
                        </a:effectLst>
                      </a:endParaRPr>
                    </a:p>
                  </a:txBody>
                  <a:tcPr/>
                </a:tc>
                <a:tc>
                  <a:txBody>
                    <a:bodyPr/>
                    <a:lstStyle/>
                    <a:p>
                      <a:pPr algn="l" rtl="0"/>
                      <a:r>
                        <a:rPr lang="en-US" dirty="0">
                          <a:effectLst>
                            <a:outerShdw blurRad="38100" dist="38100" dir="2700000" algn="tl">
                              <a:srgbClr val="000000">
                                <a:alpha val="43137"/>
                              </a:srgbClr>
                            </a:outerShdw>
                          </a:effectLst>
                        </a:rPr>
                        <a:t>Task Information</a:t>
                      </a:r>
                      <a:endParaRPr lang="ar-EG"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0"/>
                  </a:ext>
                </a:extLst>
              </a:tr>
              <a:tr h="384426">
                <a:tc>
                  <a:txBody>
                    <a:bodyPr/>
                    <a:lstStyle/>
                    <a:p>
                      <a:pPr algn="l" rtl="0"/>
                      <a:r>
                        <a:rPr lang="en-US" dirty="0"/>
                        <a:t> economic feasibility</a:t>
                      </a:r>
                      <a:endParaRPr lang="ar-EG" dirty="0"/>
                    </a:p>
                  </a:txBody>
                  <a:tcPr/>
                </a:tc>
                <a:tc>
                  <a:txBody>
                    <a:bodyPr/>
                    <a:lstStyle/>
                    <a:p>
                      <a:pPr algn="l" rtl="0"/>
                      <a:r>
                        <a:rPr lang="en-US" sz="2000" dirty="0"/>
                        <a:t>Name of Task</a:t>
                      </a:r>
                      <a:endParaRPr lang="ar-EG" sz="2000" dirty="0"/>
                    </a:p>
                  </a:txBody>
                  <a:tcPr/>
                </a:tc>
                <a:extLst>
                  <a:ext uri="{0D108BD9-81ED-4DB2-BD59-A6C34878D82A}">
                    <a16:rowId xmlns:a16="http://schemas.microsoft.com/office/drawing/2014/main" val="10001"/>
                  </a:ext>
                </a:extLst>
              </a:tr>
              <a:tr h="384426">
                <a:tc>
                  <a:txBody>
                    <a:bodyPr/>
                    <a:lstStyle/>
                    <a:p>
                      <a:pPr algn="l" rtl="0"/>
                      <a:r>
                        <a:rPr lang="en-US" dirty="0"/>
                        <a:t>1-12-2023</a:t>
                      </a:r>
                      <a:endParaRPr lang="ar-EG" dirty="0"/>
                    </a:p>
                  </a:txBody>
                  <a:tcPr/>
                </a:tc>
                <a:tc>
                  <a:txBody>
                    <a:bodyPr/>
                    <a:lstStyle/>
                    <a:p>
                      <a:pPr algn="l" rtl="0"/>
                      <a:r>
                        <a:rPr lang="en-US" sz="2000" dirty="0"/>
                        <a:t>Start Date</a:t>
                      </a:r>
                      <a:endParaRPr lang="ar-EG" sz="2000" dirty="0"/>
                    </a:p>
                  </a:txBody>
                  <a:tcPr/>
                </a:tc>
                <a:extLst>
                  <a:ext uri="{0D108BD9-81ED-4DB2-BD59-A6C34878D82A}">
                    <a16:rowId xmlns:a16="http://schemas.microsoft.com/office/drawing/2014/main" val="10002"/>
                  </a:ext>
                </a:extLst>
              </a:tr>
              <a:tr h="384426">
                <a:tc>
                  <a:txBody>
                    <a:bodyPr/>
                    <a:lstStyle/>
                    <a:p>
                      <a:pPr algn="l" rtl="0"/>
                      <a:r>
                        <a:rPr lang="en-US" dirty="0"/>
                        <a:t>2-12-2023</a:t>
                      </a:r>
                      <a:endParaRPr lang="ar-EG" dirty="0"/>
                    </a:p>
                  </a:txBody>
                  <a:tcPr/>
                </a:tc>
                <a:tc>
                  <a:txBody>
                    <a:bodyPr/>
                    <a:lstStyle/>
                    <a:p>
                      <a:pPr algn="l" rtl="0"/>
                      <a:r>
                        <a:rPr lang="en-US" sz="2000" dirty="0"/>
                        <a:t>End Date</a:t>
                      </a:r>
                      <a:endParaRPr lang="ar-EG" sz="2000" dirty="0"/>
                    </a:p>
                  </a:txBody>
                  <a:tcPr/>
                </a:tc>
                <a:extLst>
                  <a:ext uri="{0D108BD9-81ED-4DB2-BD59-A6C34878D82A}">
                    <a16:rowId xmlns:a16="http://schemas.microsoft.com/office/drawing/2014/main" val="10003"/>
                  </a:ext>
                </a:extLst>
              </a:tr>
              <a:tr h="384426">
                <a:tc>
                  <a:txBody>
                    <a:bodyPr/>
                    <a:lstStyle/>
                    <a:p>
                      <a:pPr marR="0" algn="l" rtl="0" eaLnBrk="1" hangingPunct="1">
                        <a:lnSpc>
                          <a:spcPct val="100000"/>
                        </a:lnSpc>
                        <a:spcBef>
                          <a:spcPts val="0"/>
                        </a:spcBef>
                        <a:spcAft>
                          <a:spcPts val="0"/>
                        </a:spcAft>
                        <a:buClr>
                          <a:srgbClr val="000000"/>
                        </a:buClr>
                        <a:buFont typeface="Arial"/>
                      </a:pPr>
                      <a:r>
                        <a:rPr lang="en-US" dirty="0"/>
                        <a:t>Habib</a:t>
                      </a:r>
                      <a:endParaRPr lang="ar-EG" dirty="0"/>
                    </a:p>
                  </a:txBody>
                  <a:tcPr/>
                </a:tc>
                <a:tc>
                  <a:txBody>
                    <a:bodyPr/>
                    <a:lstStyle/>
                    <a:p>
                      <a:pPr algn="l" rtl="0"/>
                      <a:r>
                        <a:rPr lang="en-US" sz="2000" dirty="0"/>
                        <a:t>Person assigned to the</a:t>
                      </a:r>
                      <a:r>
                        <a:rPr lang="en-US" sz="2000" baseline="0" dirty="0"/>
                        <a:t> </a:t>
                      </a:r>
                      <a:r>
                        <a:rPr lang="en-US" sz="2000" dirty="0"/>
                        <a:t>task</a:t>
                      </a:r>
                      <a:endParaRPr lang="ar-EG" sz="2000" dirty="0"/>
                    </a:p>
                  </a:txBody>
                  <a:tcPr/>
                </a:tc>
                <a:extLst>
                  <a:ext uri="{0D108BD9-81ED-4DB2-BD59-A6C34878D82A}">
                    <a16:rowId xmlns:a16="http://schemas.microsoft.com/office/drawing/2014/main" val="10004"/>
                  </a:ext>
                </a:extLst>
              </a:tr>
              <a:tr h="384426">
                <a:tc>
                  <a:txBody>
                    <a:bodyPr/>
                    <a:lstStyle/>
                    <a:p>
                      <a:pPr algn="l" rtl="0"/>
                      <a:r>
                        <a:rPr lang="en-US" dirty="0"/>
                        <a:t>High</a:t>
                      </a:r>
                      <a:endParaRPr lang="ar-EG" dirty="0"/>
                    </a:p>
                  </a:txBody>
                  <a:tcPr/>
                </a:tc>
                <a:tc>
                  <a:txBody>
                    <a:bodyPr/>
                    <a:lstStyle/>
                    <a:p>
                      <a:pPr algn="l" rtl="0"/>
                      <a:r>
                        <a:rPr lang="en-US" sz="2000" dirty="0"/>
                        <a:t>Priority</a:t>
                      </a:r>
                      <a:endParaRPr lang="ar-EG" sz="2000" dirty="0"/>
                    </a:p>
                  </a:txBody>
                  <a:tcPr/>
                </a:tc>
                <a:extLst>
                  <a:ext uri="{0D108BD9-81ED-4DB2-BD59-A6C34878D82A}">
                    <a16:rowId xmlns:a16="http://schemas.microsoft.com/office/drawing/2014/main" val="10005"/>
                  </a:ext>
                </a:extLst>
              </a:tr>
              <a:tr h="384426">
                <a:tc>
                  <a:txBody>
                    <a:bodyPr/>
                    <a:lstStyle/>
                    <a:p>
                      <a:pPr algn="l" rtl="0"/>
                      <a:r>
                        <a:rPr lang="en-US" dirty="0"/>
                        <a:t>Microsoft Word</a:t>
                      </a:r>
                      <a:endParaRPr lang="ar-EG" dirty="0"/>
                    </a:p>
                  </a:txBody>
                  <a:tcPr/>
                </a:tc>
                <a:tc>
                  <a:txBody>
                    <a:bodyPr/>
                    <a:lstStyle/>
                    <a:p>
                      <a:pPr algn="l" rtl="0"/>
                      <a:r>
                        <a:rPr lang="en-US" sz="2000" dirty="0"/>
                        <a:t>Resources</a:t>
                      </a:r>
                      <a:r>
                        <a:rPr lang="en-US" sz="2000" baseline="0" dirty="0"/>
                        <a:t> Needed</a:t>
                      </a:r>
                      <a:endParaRPr lang="ar-EG" sz="2000" dirty="0"/>
                    </a:p>
                  </a:txBody>
                  <a:tcPr/>
                </a:tc>
                <a:extLst>
                  <a:ext uri="{0D108BD9-81ED-4DB2-BD59-A6C34878D82A}">
                    <a16:rowId xmlns:a16="http://schemas.microsoft.com/office/drawing/2014/main" val="10006"/>
                  </a:ext>
                </a:extLst>
              </a:tr>
              <a:tr h="384426">
                <a:tc>
                  <a:txBody>
                    <a:bodyPr/>
                    <a:lstStyle/>
                    <a:p>
                      <a:pPr algn="l" rtl="0"/>
                      <a:r>
                        <a:rPr lang="en-US" dirty="0"/>
                        <a:t>10</a:t>
                      </a:r>
                      <a:r>
                        <a:rPr lang="en-US" baseline="0" dirty="0"/>
                        <a:t> Hours</a:t>
                      </a:r>
                      <a:endParaRPr lang="ar-EG" dirty="0"/>
                    </a:p>
                  </a:txBody>
                  <a:tcPr/>
                </a:tc>
                <a:tc>
                  <a:txBody>
                    <a:bodyPr/>
                    <a:lstStyle/>
                    <a:p>
                      <a:pPr algn="l" rtl="0"/>
                      <a:r>
                        <a:rPr lang="en-US" sz="2000" dirty="0"/>
                        <a:t>Estimated Time</a:t>
                      </a:r>
                      <a:endParaRPr lang="ar-EG" sz="2000" dirty="0"/>
                    </a:p>
                  </a:txBody>
                  <a:tcPr/>
                </a:tc>
                <a:extLst>
                  <a:ext uri="{0D108BD9-81ED-4DB2-BD59-A6C34878D82A}">
                    <a16:rowId xmlns:a16="http://schemas.microsoft.com/office/drawing/2014/main" val="10007"/>
                  </a:ext>
                </a:extLst>
              </a:tr>
              <a:tr h="384426">
                <a:tc>
                  <a:txBody>
                    <a:bodyPr/>
                    <a:lstStyle/>
                    <a:p>
                      <a:pPr algn="l" rtl="0"/>
                      <a:r>
                        <a:rPr lang="en-US" dirty="0"/>
                        <a:t>8 Hours</a:t>
                      </a:r>
                      <a:endParaRPr lang="ar-EG" dirty="0"/>
                    </a:p>
                  </a:txBody>
                  <a:tcPr/>
                </a:tc>
                <a:tc>
                  <a:txBody>
                    <a:bodyPr/>
                    <a:lstStyle/>
                    <a:p>
                      <a:pPr algn="l" rtl="0"/>
                      <a:r>
                        <a:rPr lang="en-US" sz="2000" dirty="0"/>
                        <a:t>Actual</a:t>
                      </a:r>
                      <a:r>
                        <a:rPr lang="en-US" sz="2000" baseline="0" dirty="0"/>
                        <a:t> Time</a:t>
                      </a:r>
                      <a:endParaRPr lang="ar-EG" sz="2000" dirty="0"/>
                    </a:p>
                  </a:txBody>
                  <a:tcPr/>
                </a:tc>
                <a:extLst>
                  <a:ext uri="{0D108BD9-81ED-4DB2-BD59-A6C34878D82A}">
                    <a16:rowId xmlns:a16="http://schemas.microsoft.com/office/drawing/2014/main" val="10008"/>
                  </a:ext>
                </a:extLst>
              </a:tr>
            </a:tbl>
          </a:graphicData>
        </a:graphic>
      </p:graphicFrame>
      <p:graphicFrame>
        <p:nvGraphicFramePr>
          <p:cNvPr id="6" name="Table 5">
            <a:extLst>
              <a:ext uri="{FF2B5EF4-FFF2-40B4-BE49-F238E27FC236}">
                <a16:creationId xmlns:a16="http://schemas.microsoft.com/office/drawing/2014/main" id="{6AC5AC6F-B2FD-3097-AB53-B4098AC2897C}"/>
              </a:ext>
            </a:extLst>
          </p:cNvPr>
          <p:cNvGraphicFramePr>
            <a:graphicFrameLocks noGrp="1"/>
          </p:cNvGraphicFramePr>
          <p:nvPr>
            <p:extLst>
              <p:ext uri="{D42A27DB-BD31-4B8C-83A1-F6EECF244321}">
                <p14:modId xmlns:p14="http://schemas.microsoft.com/office/powerpoint/2010/main" val="4042294527"/>
              </p:ext>
            </p:extLst>
          </p:nvPr>
        </p:nvGraphicFramePr>
        <p:xfrm>
          <a:off x="6679779" y="1942720"/>
          <a:ext cx="4926874" cy="3840480"/>
        </p:xfrm>
        <a:graphic>
          <a:graphicData uri="http://schemas.openxmlformats.org/drawingml/2006/table">
            <a:tbl>
              <a:tblPr rtl="1" firstRow="1" bandRow="1">
                <a:tableStyleId>{5C22544A-7EE6-4342-B048-85BDC9FD1C3A}</a:tableStyleId>
              </a:tblPr>
              <a:tblGrid>
                <a:gridCol w="2309828">
                  <a:extLst>
                    <a:ext uri="{9D8B030D-6E8A-4147-A177-3AD203B41FA5}">
                      <a16:colId xmlns:a16="http://schemas.microsoft.com/office/drawing/2014/main" val="20000"/>
                    </a:ext>
                  </a:extLst>
                </a:gridCol>
                <a:gridCol w="2617046">
                  <a:extLst>
                    <a:ext uri="{9D8B030D-6E8A-4147-A177-3AD203B41FA5}">
                      <a16:colId xmlns:a16="http://schemas.microsoft.com/office/drawing/2014/main" val="20001"/>
                    </a:ext>
                  </a:extLst>
                </a:gridCol>
              </a:tblGrid>
              <a:tr h="359783">
                <a:tc>
                  <a:txBody>
                    <a:bodyPr/>
                    <a:lstStyle/>
                    <a:p>
                      <a:pPr algn="l" rtl="0"/>
                      <a:r>
                        <a:rPr lang="en-US" dirty="0">
                          <a:effectLst>
                            <a:outerShdw blurRad="38100" dist="38100" dir="2700000" algn="tl">
                              <a:srgbClr val="000000">
                                <a:alpha val="43137"/>
                              </a:srgbClr>
                            </a:outerShdw>
                          </a:effectLst>
                        </a:rPr>
                        <a:t>Example</a:t>
                      </a:r>
                      <a:endParaRPr lang="ar-EG" dirty="0">
                        <a:effectLst>
                          <a:outerShdw blurRad="38100" dist="38100" dir="2700000" algn="tl">
                            <a:srgbClr val="000000">
                              <a:alpha val="43137"/>
                            </a:srgbClr>
                          </a:outerShdw>
                        </a:effectLst>
                      </a:endParaRPr>
                    </a:p>
                  </a:txBody>
                  <a:tcPr/>
                </a:tc>
                <a:tc>
                  <a:txBody>
                    <a:bodyPr/>
                    <a:lstStyle/>
                    <a:p>
                      <a:pPr algn="l" rtl="0"/>
                      <a:r>
                        <a:rPr lang="en-US" dirty="0">
                          <a:effectLst>
                            <a:outerShdw blurRad="38100" dist="38100" dir="2700000" algn="tl">
                              <a:srgbClr val="000000">
                                <a:alpha val="43137"/>
                              </a:srgbClr>
                            </a:outerShdw>
                          </a:effectLst>
                        </a:rPr>
                        <a:t>Task Information</a:t>
                      </a:r>
                      <a:endParaRPr lang="ar-EG"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0"/>
                  </a:ext>
                </a:extLst>
              </a:tr>
              <a:tr h="384426">
                <a:tc>
                  <a:txBody>
                    <a:bodyPr/>
                    <a:lstStyle/>
                    <a:p>
                      <a:pPr algn="l" rtl="0"/>
                      <a:r>
                        <a:rPr lang="en-US" dirty="0"/>
                        <a:t>Schedule feasibility</a:t>
                      </a:r>
                      <a:endParaRPr lang="ar-EG" dirty="0"/>
                    </a:p>
                  </a:txBody>
                  <a:tcPr/>
                </a:tc>
                <a:tc>
                  <a:txBody>
                    <a:bodyPr/>
                    <a:lstStyle/>
                    <a:p>
                      <a:pPr algn="l" rtl="0"/>
                      <a:r>
                        <a:rPr lang="en-US" sz="2000" dirty="0"/>
                        <a:t>Name of Task</a:t>
                      </a:r>
                      <a:endParaRPr lang="ar-EG" sz="2000" dirty="0"/>
                    </a:p>
                  </a:txBody>
                  <a:tcPr/>
                </a:tc>
                <a:extLst>
                  <a:ext uri="{0D108BD9-81ED-4DB2-BD59-A6C34878D82A}">
                    <a16:rowId xmlns:a16="http://schemas.microsoft.com/office/drawing/2014/main" val="10001"/>
                  </a:ext>
                </a:extLst>
              </a:tr>
              <a:tr h="384426">
                <a:tc>
                  <a:txBody>
                    <a:bodyPr/>
                    <a:lstStyle/>
                    <a:p>
                      <a:pPr algn="l" rtl="0"/>
                      <a:r>
                        <a:rPr lang="en-US" dirty="0"/>
                        <a:t>2-12-2023</a:t>
                      </a:r>
                      <a:endParaRPr lang="ar-EG" dirty="0"/>
                    </a:p>
                  </a:txBody>
                  <a:tcPr/>
                </a:tc>
                <a:tc>
                  <a:txBody>
                    <a:bodyPr/>
                    <a:lstStyle/>
                    <a:p>
                      <a:pPr algn="l" rtl="0"/>
                      <a:r>
                        <a:rPr lang="en-US" sz="2000" dirty="0"/>
                        <a:t>Start Date</a:t>
                      </a:r>
                      <a:endParaRPr lang="ar-EG" sz="2000" dirty="0"/>
                    </a:p>
                  </a:txBody>
                  <a:tcPr/>
                </a:tc>
                <a:extLst>
                  <a:ext uri="{0D108BD9-81ED-4DB2-BD59-A6C34878D82A}">
                    <a16:rowId xmlns:a16="http://schemas.microsoft.com/office/drawing/2014/main" val="10002"/>
                  </a:ext>
                </a:extLst>
              </a:tr>
              <a:tr h="384426">
                <a:tc>
                  <a:txBody>
                    <a:bodyPr/>
                    <a:lstStyle/>
                    <a:p>
                      <a:pPr algn="l" rtl="0"/>
                      <a:r>
                        <a:rPr lang="en-US" dirty="0"/>
                        <a:t>4-12-2023</a:t>
                      </a:r>
                      <a:endParaRPr lang="ar-EG" dirty="0"/>
                    </a:p>
                  </a:txBody>
                  <a:tcPr/>
                </a:tc>
                <a:tc>
                  <a:txBody>
                    <a:bodyPr/>
                    <a:lstStyle/>
                    <a:p>
                      <a:pPr algn="l" rtl="0"/>
                      <a:r>
                        <a:rPr lang="en-US" sz="2000" dirty="0"/>
                        <a:t>End Date</a:t>
                      </a:r>
                      <a:endParaRPr lang="ar-EG" sz="2000" dirty="0"/>
                    </a:p>
                  </a:txBody>
                  <a:tcPr/>
                </a:tc>
                <a:extLst>
                  <a:ext uri="{0D108BD9-81ED-4DB2-BD59-A6C34878D82A}">
                    <a16:rowId xmlns:a16="http://schemas.microsoft.com/office/drawing/2014/main" val="10003"/>
                  </a:ext>
                </a:extLst>
              </a:tr>
              <a:tr h="384426">
                <a:tc>
                  <a:txBody>
                    <a:bodyPr/>
                    <a:lstStyle/>
                    <a:p>
                      <a:pPr marR="0" algn="l" rtl="0" eaLnBrk="1" hangingPunct="1">
                        <a:lnSpc>
                          <a:spcPct val="100000"/>
                        </a:lnSpc>
                        <a:spcBef>
                          <a:spcPts val="0"/>
                        </a:spcBef>
                        <a:spcAft>
                          <a:spcPts val="0"/>
                        </a:spcAft>
                        <a:buClr>
                          <a:srgbClr val="000000"/>
                        </a:buClr>
                        <a:buFont typeface="Arial"/>
                      </a:pPr>
                      <a:r>
                        <a:rPr lang="en-US" dirty="0"/>
                        <a:t>Omar Mousa</a:t>
                      </a:r>
                      <a:endParaRPr lang="ar-EG" dirty="0"/>
                    </a:p>
                  </a:txBody>
                  <a:tcPr/>
                </a:tc>
                <a:tc>
                  <a:txBody>
                    <a:bodyPr/>
                    <a:lstStyle/>
                    <a:p>
                      <a:pPr algn="l" rtl="0"/>
                      <a:r>
                        <a:rPr lang="en-US" sz="2000" dirty="0"/>
                        <a:t>Person assigned to the</a:t>
                      </a:r>
                      <a:r>
                        <a:rPr lang="en-US" sz="2000" baseline="0" dirty="0"/>
                        <a:t> </a:t>
                      </a:r>
                      <a:r>
                        <a:rPr lang="en-US" sz="2000" dirty="0"/>
                        <a:t>task</a:t>
                      </a:r>
                      <a:endParaRPr lang="ar-EG" sz="2000" dirty="0"/>
                    </a:p>
                  </a:txBody>
                  <a:tcPr/>
                </a:tc>
                <a:extLst>
                  <a:ext uri="{0D108BD9-81ED-4DB2-BD59-A6C34878D82A}">
                    <a16:rowId xmlns:a16="http://schemas.microsoft.com/office/drawing/2014/main" val="10004"/>
                  </a:ext>
                </a:extLst>
              </a:tr>
              <a:tr h="384426">
                <a:tc>
                  <a:txBody>
                    <a:bodyPr/>
                    <a:lstStyle/>
                    <a:p>
                      <a:pPr algn="l" rtl="0"/>
                      <a:r>
                        <a:rPr lang="en-US" dirty="0"/>
                        <a:t>Low</a:t>
                      </a:r>
                      <a:endParaRPr lang="ar-EG" dirty="0"/>
                    </a:p>
                  </a:txBody>
                  <a:tcPr/>
                </a:tc>
                <a:tc>
                  <a:txBody>
                    <a:bodyPr/>
                    <a:lstStyle/>
                    <a:p>
                      <a:pPr algn="l" rtl="0"/>
                      <a:r>
                        <a:rPr lang="en-US" sz="2000" dirty="0"/>
                        <a:t>Priority</a:t>
                      </a:r>
                      <a:endParaRPr lang="ar-EG" sz="2000" dirty="0"/>
                    </a:p>
                  </a:txBody>
                  <a:tcPr/>
                </a:tc>
                <a:extLst>
                  <a:ext uri="{0D108BD9-81ED-4DB2-BD59-A6C34878D82A}">
                    <a16:rowId xmlns:a16="http://schemas.microsoft.com/office/drawing/2014/main" val="10005"/>
                  </a:ext>
                </a:extLst>
              </a:tr>
              <a:tr h="384426">
                <a:tc>
                  <a:txBody>
                    <a:bodyPr/>
                    <a:lstStyle/>
                    <a:p>
                      <a:pPr algn="l" rtl="0"/>
                      <a:r>
                        <a:rPr lang="en-US" dirty="0"/>
                        <a:t>Microsoft Word</a:t>
                      </a:r>
                      <a:endParaRPr lang="ar-EG" dirty="0"/>
                    </a:p>
                  </a:txBody>
                  <a:tcPr/>
                </a:tc>
                <a:tc>
                  <a:txBody>
                    <a:bodyPr/>
                    <a:lstStyle/>
                    <a:p>
                      <a:pPr algn="l" rtl="0"/>
                      <a:r>
                        <a:rPr lang="en-US" sz="2000" dirty="0"/>
                        <a:t>Resources</a:t>
                      </a:r>
                      <a:r>
                        <a:rPr lang="en-US" sz="2000" baseline="0" dirty="0"/>
                        <a:t> Needed</a:t>
                      </a:r>
                      <a:endParaRPr lang="ar-EG" sz="2000" dirty="0"/>
                    </a:p>
                  </a:txBody>
                  <a:tcPr/>
                </a:tc>
                <a:extLst>
                  <a:ext uri="{0D108BD9-81ED-4DB2-BD59-A6C34878D82A}">
                    <a16:rowId xmlns:a16="http://schemas.microsoft.com/office/drawing/2014/main" val="10006"/>
                  </a:ext>
                </a:extLst>
              </a:tr>
              <a:tr h="384426">
                <a:tc>
                  <a:txBody>
                    <a:bodyPr/>
                    <a:lstStyle/>
                    <a:p>
                      <a:pPr algn="l" rtl="0"/>
                      <a:r>
                        <a:rPr lang="en-US" dirty="0"/>
                        <a:t>13</a:t>
                      </a:r>
                      <a:r>
                        <a:rPr lang="en-US" baseline="0" dirty="0"/>
                        <a:t> Hours</a:t>
                      </a:r>
                      <a:endParaRPr lang="ar-EG" dirty="0"/>
                    </a:p>
                  </a:txBody>
                  <a:tcPr/>
                </a:tc>
                <a:tc>
                  <a:txBody>
                    <a:bodyPr/>
                    <a:lstStyle/>
                    <a:p>
                      <a:pPr algn="l" rtl="0"/>
                      <a:r>
                        <a:rPr lang="en-US" sz="2000" dirty="0"/>
                        <a:t>Estimated Time</a:t>
                      </a:r>
                      <a:endParaRPr lang="ar-EG" sz="2000" dirty="0"/>
                    </a:p>
                  </a:txBody>
                  <a:tcPr/>
                </a:tc>
                <a:extLst>
                  <a:ext uri="{0D108BD9-81ED-4DB2-BD59-A6C34878D82A}">
                    <a16:rowId xmlns:a16="http://schemas.microsoft.com/office/drawing/2014/main" val="10007"/>
                  </a:ext>
                </a:extLst>
              </a:tr>
              <a:tr h="384426">
                <a:tc>
                  <a:txBody>
                    <a:bodyPr/>
                    <a:lstStyle/>
                    <a:p>
                      <a:pPr algn="l" rtl="0"/>
                      <a:r>
                        <a:rPr lang="en-US" dirty="0"/>
                        <a:t>15 Hours</a:t>
                      </a:r>
                      <a:endParaRPr lang="ar-EG" dirty="0"/>
                    </a:p>
                  </a:txBody>
                  <a:tcPr/>
                </a:tc>
                <a:tc>
                  <a:txBody>
                    <a:bodyPr/>
                    <a:lstStyle/>
                    <a:p>
                      <a:pPr algn="l" rtl="0"/>
                      <a:r>
                        <a:rPr lang="en-US" sz="2000" dirty="0"/>
                        <a:t>Actual</a:t>
                      </a:r>
                      <a:r>
                        <a:rPr lang="en-US" sz="2000" baseline="0" dirty="0"/>
                        <a:t> Time</a:t>
                      </a:r>
                      <a:endParaRPr lang="ar-EG" sz="2000"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00304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12660</TotalTime>
  <Words>2832</Words>
  <Application>Microsoft Office PowerPoint</Application>
  <PresentationFormat>Widescreen</PresentationFormat>
  <Paragraphs>936</Paragraphs>
  <Slides>53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Arial</vt:lpstr>
      <vt:lpstr>Calibri</vt:lpstr>
      <vt:lpstr>Calibri Light</vt:lpstr>
      <vt:lpstr>Cambria</vt:lpstr>
      <vt:lpstr>Century Gothic</vt:lpstr>
      <vt:lpstr>Impact</vt:lpstr>
      <vt:lpstr>Playfair Display</vt:lpstr>
      <vt:lpstr>SegoeUIVariable</vt:lpstr>
      <vt:lpstr>Söhne</vt:lpstr>
      <vt:lpstr>Wingdings</vt:lpstr>
      <vt:lpstr>Wingdings 2</vt:lpstr>
      <vt:lpstr>Celestial</vt:lpstr>
      <vt:lpstr>Pharmacy project</vt:lpstr>
      <vt:lpstr>PowerPoint Presentation</vt:lpstr>
      <vt:lpstr>PowerPoint Presentation</vt:lpstr>
      <vt:lpstr>System Request</vt:lpstr>
      <vt:lpstr>PowerPoint Presentation</vt:lpstr>
      <vt:lpstr>PowerPoint Presentation</vt:lpstr>
      <vt:lpstr>PowerPoint Presentation</vt:lpstr>
      <vt:lpstr>PowerPoint Presentation</vt:lpstr>
      <vt:lpstr>PowerPoint Presentation</vt:lpstr>
      <vt:lpstr>PowerPoint Presentation</vt:lpstr>
      <vt:lpstr>Task identification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Normalization</vt:lpstr>
      <vt:lpstr>Normalization (1NF)</vt:lpstr>
      <vt:lpstr>Normalization (2NF)</vt:lpstr>
      <vt:lpstr>Normalization (3NF)</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Pharmacy project</dc:title>
  <dc:creator>omar habib</dc:creator>
  <cp:lastModifiedBy>omar habib</cp:lastModifiedBy>
  <cp:revision>16</cp:revision>
  <dcterms:created xsi:type="dcterms:W3CDTF">2024-03-04T21:24:45Z</dcterms:created>
  <dcterms:modified xsi:type="dcterms:W3CDTF">2024-05-21T09:14:35Z</dcterms:modified>
</cp:coreProperties>
</file>